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60" r:id="rId2"/>
    <p:sldId id="261" r:id="rId3"/>
    <p:sldId id="308" r:id="rId4"/>
    <p:sldId id="265" r:id="rId5"/>
    <p:sldId id="272" r:id="rId6"/>
    <p:sldId id="305" r:id="rId7"/>
    <p:sldId id="268" r:id="rId8"/>
    <p:sldId id="270" r:id="rId9"/>
    <p:sldId id="271" r:id="rId10"/>
    <p:sldId id="306" r:id="rId11"/>
    <p:sldId id="309" r:id="rId12"/>
    <p:sldId id="273" r:id="rId13"/>
    <p:sldId id="310" r:id="rId14"/>
    <p:sldId id="312" r:id="rId15"/>
    <p:sldId id="313" r:id="rId16"/>
    <p:sldId id="314" r:id="rId17"/>
    <p:sldId id="315" r:id="rId18"/>
    <p:sldId id="311" r:id="rId19"/>
    <p:sldId id="274" r:id="rId20"/>
    <p:sldId id="275" r:id="rId21"/>
    <p:sldId id="307" r:id="rId22"/>
    <p:sldId id="276" r:id="rId23"/>
    <p:sldId id="277" r:id="rId24"/>
    <p:sldId id="304" r:id="rId25"/>
    <p:sldId id="266" r:id="rId26"/>
    <p:sldId id="316"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65">
          <p15:clr>
            <a:srgbClr val="A4A3A4"/>
          </p15:clr>
        </p15:guide>
        <p15:guide id="2" orient="horz" pos="868">
          <p15:clr>
            <a:srgbClr val="A4A3A4"/>
          </p15:clr>
        </p15:guide>
        <p15:guide id="3" orient="horz" pos="381">
          <p15:clr>
            <a:srgbClr val="A4A3A4"/>
          </p15:clr>
        </p15:guide>
        <p15:guide id="4" orient="horz" pos="2206">
          <p15:clr>
            <a:srgbClr val="A4A3A4"/>
          </p15:clr>
        </p15:guide>
        <p15:guide id="5" pos="347">
          <p15:clr>
            <a:srgbClr val="A4A3A4"/>
          </p15:clr>
        </p15:guide>
        <p15:guide id="6" pos="7355">
          <p15:clr>
            <a:srgbClr val="A4A3A4"/>
          </p15:clr>
        </p15:guide>
        <p15:guide id="7" pos="3842">
          <p15:clr>
            <a:srgbClr val="A4A3A4"/>
          </p15:clr>
        </p15:guide>
        <p15:guide id="8" pos="349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95789" autoAdjust="0"/>
  </p:normalViewPr>
  <p:slideViewPr>
    <p:cSldViewPr snapToGrid="0" showGuides="1">
      <p:cViewPr varScale="1">
        <p:scale>
          <a:sx n="82" d="100"/>
          <a:sy n="82" d="100"/>
        </p:scale>
        <p:origin x="725" y="67"/>
      </p:cViewPr>
      <p:guideLst>
        <p:guide orient="horz" pos="4065"/>
        <p:guide orient="horz" pos="868"/>
        <p:guide orient="horz" pos="381"/>
        <p:guide orient="horz" pos="2206"/>
        <p:guide pos="347"/>
        <p:guide pos="7355"/>
        <p:guide pos="3842"/>
        <p:guide pos="3493"/>
      </p:guideLst>
    </p:cSldViewPr>
  </p:slideViewPr>
  <p:notesTextViewPr>
    <p:cViewPr>
      <p:scale>
        <a:sx n="1" d="1"/>
        <a:sy n="1" d="1"/>
      </p:scale>
      <p:origin x="0" y="0"/>
    </p:cViewPr>
  </p:notesTextViewPr>
  <p:sorterViewPr>
    <p:cViewPr>
      <p:scale>
        <a:sx n="100" d="100"/>
        <a:sy n="100" d="100"/>
      </p:scale>
      <p:origin x="0" y="-523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pPr/>
              <a:t>2019/4/6</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pPr/>
              <a:t>‹#›</a:t>
            </a:fld>
            <a:endParaRPr lang="zh-CN" altLang="en-US"/>
          </a:p>
        </p:txBody>
      </p:sp>
    </p:spTree>
    <p:extLst>
      <p:ext uri="{BB962C8B-B14F-4D97-AF65-F5344CB8AC3E}">
        <p14:creationId xmlns:p14="http://schemas.microsoft.com/office/powerpoint/2010/main" val="52575333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cs typeface="微软雅黑"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cs typeface="微软雅黑" charset="0"/>
              </a:defRPr>
            </a:lvl1pPr>
          </a:lstStyle>
          <a:p>
            <a:fld id="{7427AE1C-C8CA-495D-A1C3-F4E19E455D4D}" type="datetimeFigureOut">
              <a:rPr lang="zh-CN" altLang="en-US" smtClean="0"/>
              <a:pPr/>
              <a:t>2019/4/6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cs typeface="微软雅黑"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cs typeface="微软雅黑" charset="0"/>
              </a:defRPr>
            </a:lvl1pPr>
          </a:lstStyle>
          <a:p>
            <a:fld id="{572CFE39-E4F3-4BD9-A16E-9B3A0A705C4D}" type="slidenum">
              <a:rPr lang="zh-CN" altLang="en-US" smtClean="0"/>
              <a:pPr/>
              <a:t>‹#›</a:t>
            </a:fld>
            <a:endParaRPr lang="zh-CN" altLang="en-US"/>
          </a:p>
        </p:txBody>
      </p:sp>
    </p:spTree>
    <p:extLst>
      <p:ext uri="{BB962C8B-B14F-4D97-AF65-F5344CB8AC3E}">
        <p14:creationId xmlns:p14="http://schemas.microsoft.com/office/powerpoint/2010/main" val="20516700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微软雅黑" charset="0"/>
      </a:defRPr>
    </a:lvl1pPr>
    <a:lvl2pPr marL="457200" algn="l" defTabSz="914400" rtl="0" eaLnBrk="1" latinLnBrk="0" hangingPunct="1">
      <a:defRPr sz="1200" kern="1200">
        <a:solidFill>
          <a:schemeClr val="tx1"/>
        </a:solidFill>
        <a:latin typeface="+mn-lt"/>
        <a:ea typeface="+mn-ea"/>
        <a:cs typeface="微软雅黑" charset="0"/>
      </a:defRPr>
    </a:lvl2pPr>
    <a:lvl3pPr marL="914400" algn="l" defTabSz="914400" rtl="0" eaLnBrk="1" latinLnBrk="0" hangingPunct="1">
      <a:defRPr sz="1200" kern="1200">
        <a:solidFill>
          <a:schemeClr val="tx1"/>
        </a:solidFill>
        <a:latin typeface="+mn-lt"/>
        <a:ea typeface="+mn-ea"/>
        <a:cs typeface="微软雅黑" charset="0"/>
      </a:defRPr>
    </a:lvl3pPr>
    <a:lvl4pPr marL="1371600" algn="l" defTabSz="914400" rtl="0" eaLnBrk="1" latinLnBrk="0" hangingPunct="1">
      <a:defRPr sz="1200" kern="1200">
        <a:solidFill>
          <a:schemeClr val="tx1"/>
        </a:solidFill>
        <a:latin typeface="+mn-lt"/>
        <a:ea typeface="+mn-ea"/>
        <a:cs typeface="微软雅黑" charset="0"/>
      </a:defRPr>
    </a:lvl4pPr>
    <a:lvl5pPr marL="1828800" algn="l" defTabSz="914400" rtl="0" eaLnBrk="1" latinLnBrk="0" hangingPunct="1">
      <a:defRPr sz="1200" kern="1200">
        <a:solidFill>
          <a:schemeClr val="tx1"/>
        </a:solidFill>
        <a:latin typeface="+mn-lt"/>
        <a:ea typeface="+mn-ea"/>
        <a:cs typeface="微软雅黑"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a:t>
            </a:fld>
            <a:endParaRPr lang="zh-CN" altLang="en-US"/>
          </a:p>
        </p:txBody>
      </p:sp>
    </p:spTree>
    <p:extLst>
      <p:ext uri="{BB962C8B-B14F-4D97-AF65-F5344CB8AC3E}">
        <p14:creationId xmlns:p14="http://schemas.microsoft.com/office/powerpoint/2010/main" val="9135345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11</a:t>
            </a:fld>
            <a:endParaRPr lang="zh-CN" altLang="en-US"/>
          </a:p>
        </p:txBody>
      </p:sp>
    </p:spTree>
    <p:extLst>
      <p:ext uri="{BB962C8B-B14F-4D97-AF65-F5344CB8AC3E}">
        <p14:creationId xmlns:p14="http://schemas.microsoft.com/office/powerpoint/2010/main" val="26213613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13</a:t>
            </a:fld>
            <a:endParaRPr lang="zh-CN" altLang="en-US"/>
          </a:p>
        </p:txBody>
      </p:sp>
    </p:spTree>
    <p:extLst>
      <p:ext uri="{BB962C8B-B14F-4D97-AF65-F5344CB8AC3E}">
        <p14:creationId xmlns:p14="http://schemas.microsoft.com/office/powerpoint/2010/main" val="6774782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14</a:t>
            </a:fld>
            <a:endParaRPr lang="zh-CN" altLang="en-US"/>
          </a:p>
        </p:txBody>
      </p:sp>
    </p:spTree>
    <p:extLst>
      <p:ext uri="{BB962C8B-B14F-4D97-AF65-F5344CB8AC3E}">
        <p14:creationId xmlns:p14="http://schemas.microsoft.com/office/powerpoint/2010/main" val="34362316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15</a:t>
            </a:fld>
            <a:endParaRPr lang="zh-CN" altLang="en-US"/>
          </a:p>
        </p:txBody>
      </p:sp>
    </p:spTree>
    <p:extLst>
      <p:ext uri="{BB962C8B-B14F-4D97-AF65-F5344CB8AC3E}">
        <p14:creationId xmlns:p14="http://schemas.microsoft.com/office/powerpoint/2010/main" val="11815916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16</a:t>
            </a:fld>
            <a:endParaRPr lang="zh-CN" altLang="en-US"/>
          </a:p>
        </p:txBody>
      </p:sp>
    </p:spTree>
    <p:extLst>
      <p:ext uri="{BB962C8B-B14F-4D97-AF65-F5344CB8AC3E}">
        <p14:creationId xmlns:p14="http://schemas.microsoft.com/office/powerpoint/2010/main" val="8934251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17</a:t>
            </a:fld>
            <a:endParaRPr lang="zh-CN" altLang="en-US"/>
          </a:p>
        </p:txBody>
      </p:sp>
    </p:spTree>
    <p:extLst>
      <p:ext uri="{BB962C8B-B14F-4D97-AF65-F5344CB8AC3E}">
        <p14:creationId xmlns:p14="http://schemas.microsoft.com/office/powerpoint/2010/main" val="12896393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18</a:t>
            </a:fld>
            <a:endParaRPr lang="zh-CN" altLang="en-US"/>
          </a:p>
        </p:txBody>
      </p:sp>
    </p:spTree>
    <p:extLst>
      <p:ext uri="{BB962C8B-B14F-4D97-AF65-F5344CB8AC3E}">
        <p14:creationId xmlns:p14="http://schemas.microsoft.com/office/powerpoint/2010/main" val="4186399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2</a:t>
            </a:fld>
            <a:endParaRPr lang="zh-CN" altLang="en-US"/>
          </a:p>
        </p:txBody>
      </p:sp>
    </p:spTree>
    <p:extLst>
      <p:ext uri="{BB962C8B-B14F-4D97-AF65-F5344CB8AC3E}">
        <p14:creationId xmlns:p14="http://schemas.microsoft.com/office/powerpoint/2010/main" val="26808265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latinLnBrk="0" hangingPunct="1">
              <a:spcBef>
                <a:spcPts val="0"/>
              </a:spcBef>
              <a:spcAft>
                <a:spcPts val="0"/>
              </a:spcAft>
              <a:buClrTx/>
              <a:buSzTx/>
              <a:buFontTx/>
              <a:buNone/>
              <a:defRPr/>
            </a:pPr>
            <a:endParaRPr lang="zh-CN" altLang="en-US" dirty="0"/>
          </a:p>
          <a:p>
            <a:endParaRPr lang="zh-CN" altLang="en-US" dirty="0"/>
          </a:p>
          <a:p>
            <a:pPr marL="0" marR="0" indent="0" algn="l" defTabSz="914400" rtl="0" eaLnBrk="1" latinLnBrk="0" hangingPunct="1">
              <a:spcBef>
                <a:spcPts val="0"/>
              </a:spcBef>
              <a:spcAft>
                <a:spcPts val="0"/>
              </a:spcAft>
              <a:buClrTx/>
              <a:buSzTx/>
              <a:buFontTx/>
              <a:buNone/>
              <a:defRPr/>
            </a:pPr>
            <a:r>
              <a:rPr lang="zh-CN" altLang="en-US" dirty="0"/>
              <a:t>注意：图片位于</a:t>
            </a:r>
            <a:r>
              <a:rPr lang="en-US" altLang="zh-CN" dirty="0" err="1"/>
              <a:t>ipad</a:t>
            </a:r>
            <a:r>
              <a:rPr lang="zh-CN" altLang="en-US" dirty="0"/>
              <a:t>下方，修改时可将</a:t>
            </a:r>
            <a:r>
              <a:rPr lang="en-US" altLang="zh-CN" dirty="0" err="1"/>
              <a:t>ipad</a:t>
            </a:r>
            <a:r>
              <a:rPr lang="zh-CN" altLang="en-US" dirty="0"/>
              <a:t>置于底层，修改好图片之后再将图片置于底层！</a:t>
            </a:r>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latinLnBrk="0" hangingPunct="1">
              <a:spcBef>
                <a:spcPts val="0"/>
              </a:spcBef>
              <a:spcAft>
                <a:spcPts val="0"/>
              </a:spcAft>
              <a:buClrTx/>
              <a:buSzTx/>
              <a:buFontTx/>
              <a:buNone/>
              <a:defRPr/>
            </a:pPr>
            <a:endParaRPr lang="zh-CN" altLang="en-US" dirty="0"/>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24</a:t>
            </a:fld>
            <a:endParaRPr lang="zh-CN" altLang="en-US"/>
          </a:p>
        </p:txBody>
      </p:sp>
    </p:spTree>
    <p:extLst>
      <p:ext uri="{BB962C8B-B14F-4D97-AF65-F5344CB8AC3E}">
        <p14:creationId xmlns:p14="http://schemas.microsoft.com/office/powerpoint/2010/main" val="1571023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26</a:t>
            </a:fld>
            <a:endParaRPr lang="zh-CN" altLang="en-US"/>
          </a:p>
        </p:txBody>
      </p:sp>
    </p:spTree>
    <p:extLst>
      <p:ext uri="{BB962C8B-B14F-4D97-AF65-F5344CB8AC3E}">
        <p14:creationId xmlns:p14="http://schemas.microsoft.com/office/powerpoint/2010/main" val="2674477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latinLnBrk="0" hangingPunct="1">
              <a:spcBef>
                <a:spcPts val="0"/>
              </a:spcBef>
              <a:spcAft>
                <a:spcPts val="0"/>
              </a:spcAft>
              <a:buClrTx/>
              <a:buSzTx/>
              <a:buFontTx/>
              <a:buNone/>
              <a:defRPr/>
            </a:pP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latinLnBrk="0" hangingPunct="1">
              <a:spcBef>
                <a:spcPts val="0"/>
              </a:spcBef>
              <a:spcAft>
                <a:spcPts val="0"/>
              </a:spcAft>
              <a:buClrTx/>
              <a:buSzTx/>
              <a:buFontTx/>
              <a:buNone/>
              <a:defRPr/>
            </a:pPr>
            <a:endParaRPr lang="zh-CN" altLang="en-US" dirty="0"/>
          </a:p>
          <a:p>
            <a:endParaRPr lang="zh-CN" altLang="en-US" dirty="0"/>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latinLnBrk="0" hangingPunct="1">
              <a:spcBef>
                <a:spcPts val="0"/>
              </a:spcBef>
              <a:spcAft>
                <a:spcPts val="0"/>
              </a:spcAft>
              <a:buClrTx/>
              <a:buSzTx/>
              <a:buFontTx/>
              <a:buNone/>
              <a:defRPr/>
            </a:pPr>
            <a:endParaRPr lang="zh-CN" altLang="en-US" dirty="0"/>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572CFE39-E4F3-4BD9-A16E-9B3A0A705C4D}" type="slidenum">
              <a:rPr lang="zh-CN" altLang="en-US" smtClean="0"/>
              <a:pPr/>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80C882-A448-4391-8676-F5947BC890DB}" type="datetimeFigureOut">
              <a:rPr lang="zh-CN" altLang="en-US" smtClean="0"/>
              <a:pPr/>
              <a:t>2019/4/6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9DB73F-1E62-4448-A8B4-8FF89C1E1911}"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5" name="日期占位符 4"/>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80C882-A448-4391-8676-F5947BC890DB}" type="datetimeFigureOut">
              <a:rPr lang="zh-CN" altLang="en-US" smtClean="0"/>
              <a:pPr/>
              <a:t>2019/4/6</a:t>
            </a:fld>
            <a:endParaRPr lang="zh-CN" altLang="en-US"/>
          </a:p>
        </p:txBody>
      </p:sp>
      <p:sp>
        <p:nvSpPr>
          <p:cNvPr id="6" name="页脚占位符 5"/>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7" name="灯片编号占位符 6"/>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9DB73F-1E62-4448-A8B4-8FF89C1E1911}"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pPr/>
              <a:t>2019/4/6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微软雅黑" charset="0"/>
                <a:ea typeface="微软雅黑" charset="0"/>
                <a:cs typeface="微软雅黑" charset="0"/>
              </a:defRPr>
            </a:lvl1pPr>
          </a:lstStyle>
          <a:p>
            <a:fld id="{0880C882-A448-4391-8676-F5947BC890DB}" type="datetimeFigureOut">
              <a:rPr lang="zh-CN" altLang="en-US" smtClean="0"/>
              <a:pPr/>
              <a:t>2019/4/6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微软雅黑" charset="0"/>
                <a:ea typeface="微软雅黑" charset="0"/>
                <a:cs typeface="微软雅黑"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微软雅黑" charset="0"/>
                <a:ea typeface="微软雅黑" charset="0"/>
                <a:cs typeface="微软雅黑" charset="0"/>
              </a:defRPr>
            </a:lvl1pPr>
          </a:lstStyle>
          <a:p>
            <a:fld id="{019DB73F-1E62-4448-A8B4-8FF89C1E1911}"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微软雅黑" charset="0"/>
          <a:ea typeface="+mj-ea"/>
          <a:cs typeface="微软雅黑" charset="0"/>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微软雅黑" charset="0"/>
          <a:ea typeface="微软雅黑" charset="0"/>
          <a:cs typeface="微软雅黑" charset="0"/>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微软雅黑" charset="0"/>
          <a:ea typeface="微软雅黑" charset="0"/>
          <a:cs typeface="微软雅黑" charset="0"/>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微软雅黑" charset="0"/>
          <a:ea typeface="微软雅黑" charset="0"/>
          <a:cs typeface="微软雅黑" charset="0"/>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微软雅黑" charset="0"/>
          <a:ea typeface="微软雅黑" charset="0"/>
          <a:cs typeface="微软雅黑" charset="0"/>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微软雅黑" charset="0"/>
          <a:ea typeface="微软雅黑" charset="0"/>
          <a:cs typeface="微软雅黑" charset="0"/>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ninghao.net/course/5457"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ninghao.net/video/5474"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link.jianshu.com/?t=https:/mp.weixin.qq.com/debug/wxadoc/dev/framework/view/wxml/event.html"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KSO_Shape"/>
          <p:cNvSpPr/>
          <p:nvPr/>
        </p:nvSpPr>
        <p:spPr bwMode="auto">
          <a:xfrm>
            <a:off x="5546190" y="1018585"/>
            <a:ext cx="637514" cy="720352"/>
          </a:xfrm>
          <a:custGeom>
            <a:avLst/>
            <a:gdLst>
              <a:gd name="T0" fmla="*/ 2147483646 w 4313"/>
              <a:gd name="T1" fmla="*/ 0 h 4874"/>
              <a:gd name="T2" fmla="*/ 2147483646 w 4313"/>
              <a:gd name="T3" fmla="*/ 2147483646 h 4874"/>
              <a:gd name="T4" fmla="*/ 2147483646 w 4313"/>
              <a:gd name="T5" fmla="*/ 2147483646 h 4874"/>
              <a:gd name="T6" fmla="*/ 2147483646 w 4313"/>
              <a:gd name="T7" fmla="*/ 2147483646 h 4874"/>
              <a:gd name="T8" fmla="*/ 2147483646 w 4313"/>
              <a:gd name="T9" fmla="*/ 0 h 4874"/>
              <a:gd name="T10" fmla="*/ 0 w 4313"/>
              <a:gd name="T11" fmla="*/ 2147483646 h 4874"/>
              <a:gd name="T12" fmla="*/ 2147483646 w 4313"/>
              <a:gd name="T13" fmla="*/ 2147483646 h 4874"/>
              <a:gd name="T14" fmla="*/ 2147483646 w 4313"/>
              <a:gd name="T15" fmla="*/ 2147483646 h 4874"/>
              <a:gd name="T16" fmla="*/ 0 w 4313"/>
              <a:gd name="T17" fmla="*/ 2147483646 h 4874"/>
              <a:gd name="T18" fmla="*/ 0 w 4313"/>
              <a:gd name="T19" fmla="*/ 2147483646 h 4874"/>
              <a:gd name="T20" fmla="*/ 2147483646 w 4313"/>
              <a:gd name="T21" fmla="*/ 2147483646 h 4874"/>
              <a:gd name="T22" fmla="*/ 2147483646 w 4313"/>
              <a:gd name="T23" fmla="*/ 2147483646 h 4874"/>
              <a:gd name="T24" fmla="*/ 2147483646 w 4313"/>
              <a:gd name="T25" fmla="*/ 2147483646 h 4874"/>
              <a:gd name="T26" fmla="*/ 2147483646 w 4313"/>
              <a:gd name="T27" fmla="*/ 2147483646 h 4874"/>
              <a:gd name="T28" fmla="*/ 2147483646 w 4313"/>
              <a:gd name="T29" fmla="*/ 2147483646 h 487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313" h="4874">
                <a:moveTo>
                  <a:pt x="2156" y="0"/>
                </a:moveTo>
                <a:lnTo>
                  <a:pt x="190" y="1135"/>
                </a:lnTo>
                <a:lnTo>
                  <a:pt x="2170" y="2278"/>
                </a:lnTo>
                <a:lnTo>
                  <a:pt x="4136" y="1143"/>
                </a:lnTo>
                <a:lnTo>
                  <a:pt x="2156" y="0"/>
                </a:lnTo>
                <a:close/>
                <a:moveTo>
                  <a:pt x="0" y="3735"/>
                </a:moveTo>
                <a:lnTo>
                  <a:pt x="1973" y="4874"/>
                </a:lnTo>
                <a:lnTo>
                  <a:pt x="1973" y="2589"/>
                </a:lnTo>
                <a:lnTo>
                  <a:pt x="0" y="1450"/>
                </a:lnTo>
                <a:lnTo>
                  <a:pt x="0" y="3735"/>
                </a:lnTo>
                <a:close/>
                <a:moveTo>
                  <a:pt x="2341" y="2604"/>
                </a:moveTo>
                <a:lnTo>
                  <a:pt x="2341" y="4874"/>
                </a:lnTo>
                <a:lnTo>
                  <a:pt x="4313" y="3735"/>
                </a:lnTo>
                <a:lnTo>
                  <a:pt x="4313" y="1465"/>
                </a:lnTo>
                <a:lnTo>
                  <a:pt x="2341" y="2604"/>
                </a:lnTo>
                <a:close/>
              </a:path>
            </a:pathLst>
          </a:custGeom>
          <a:solidFill>
            <a:schemeClr val="accent3"/>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chemeClr val="tx1">
                  <a:lumMod val="75000"/>
                  <a:lumOff val="25000"/>
                </a:schemeClr>
              </a:solidFill>
              <a:latin typeface="微软雅黑" charset="0"/>
              <a:ea typeface="微软雅黑" charset="0"/>
              <a:cs typeface="微软雅黑" charset="0"/>
            </a:endParaRPr>
          </a:p>
        </p:txBody>
      </p:sp>
      <p:grpSp>
        <p:nvGrpSpPr>
          <p:cNvPr id="34" name="组合 33"/>
          <p:cNvGrpSpPr/>
          <p:nvPr/>
        </p:nvGrpSpPr>
        <p:grpSpPr>
          <a:xfrm>
            <a:off x="5400804" y="2771771"/>
            <a:ext cx="6799393" cy="3342681"/>
            <a:chOff x="18175157" y="1237669"/>
            <a:chExt cx="6799393" cy="3342681"/>
          </a:xfrm>
        </p:grpSpPr>
        <p:sp>
          <p:nvSpPr>
            <p:cNvPr id="10" name="文本框 9"/>
            <p:cNvSpPr txBox="1"/>
            <p:nvPr/>
          </p:nvSpPr>
          <p:spPr>
            <a:xfrm>
              <a:off x="18175157" y="1237669"/>
              <a:ext cx="4762500" cy="1349375"/>
            </a:xfrm>
            <a:prstGeom prst="rect">
              <a:avLst/>
            </a:prstGeom>
            <a:noFill/>
          </p:spPr>
          <p:txBody>
            <a:bodyPr wrap="square" rtlCol="0">
              <a:spAutoFit/>
            </a:bodyPr>
            <a:lstStyle/>
            <a:p>
              <a:r>
                <a:rPr lang="en-US" altLang="zh-CN" sz="8000" dirty="0">
                  <a:solidFill>
                    <a:schemeClr val="accent1"/>
                  </a:solidFill>
                  <a:latin typeface="方正正大黑简体" charset="0"/>
                  <a:ea typeface="方正正大黑简体" charset="0"/>
                  <a:cs typeface="微软雅黑" charset="0"/>
                </a:rPr>
                <a:t>2</a:t>
              </a:r>
              <a:r>
                <a:rPr lang="en-US" altLang="zh-CN" sz="8000" dirty="0">
                  <a:solidFill>
                    <a:schemeClr val="accent2"/>
                  </a:solidFill>
                  <a:latin typeface="方正正大黑简体" charset="0"/>
                  <a:ea typeface="方正正大黑简体" charset="0"/>
                  <a:cs typeface="微软雅黑" charset="0"/>
                </a:rPr>
                <a:t>0</a:t>
              </a:r>
              <a:r>
                <a:rPr lang="en-US" altLang="zh-CN" sz="8000" dirty="0">
                  <a:solidFill>
                    <a:schemeClr val="accent3"/>
                  </a:solidFill>
                  <a:latin typeface="方正正大黑简体" charset="0"/>
                  <a:ea typeface="方正正大黑简体" charset="0"/>
                  <a:cs typeface="微软雅黑" charset="0"/>
                </a:rPr>
                <a:t>1</a:t>
              </a:r>
              <a:r>
                <a:rPr lang="en-US" altLang="zh-CN" sz="8000" dirty="0">
                  <a:solidFill>
                    <a:schemeClr val="accent4"/>
                  </a:solidFill>
                  <a:latin typeface="方正正大黑简体" charset="0"/>
                  <a:ea typeface="方正正大黑简体" charset="0"/>
                  <a:cs typeface="微软雅黑" charset="0"/>
                </a:rPr>
                <a:t>9/4/6</a:t>
              </a:r>
              <a:endParaRPr lang="zh-CN" altLang="en-US" sz="8000" dirty="0">
                <a:solidFill>
                  <a:schemeClr val="accent4"/>
                </a:solidFill>
                <a:latin typeface="方正正大黑简体" charset="0"/>
                <a:ea typeface="方正正大黑简体" charset="0"/>
                <a:cs typeface="微软雅黑" charset="0"/>
              </a:endParaRPr>
            </a:p>
          </p:txBody>
        </p:sp>
        <p:sp>
          <p:nvSpPr>
            <p:cNvPr id="11" name="文本框 10"/>
            <p:cNvSpPr txBox="1"/>
            <p:nvPr/>
          </p:nvSpPr>
          <p:spPr>
            <a:xfrm>
              <a:off x="18187988" y="2395136"/>
              <a:ext cx="6786562" cy="2185214"/>
            </a:xfrm>
            <a:prstGeom prst="rect">
              <a:avLst/>
            </a:prstGeom>
            <a:noFill/>
          </p:spPr>
          <p:txBody>
            <a:bodyPr wrap="square" rtlCol="0">
              <a:spAutoFit/>
            </a:bodyPr>
            <a:lstStyle/>
            <a:p>
              <a:r>
                <a:rPr lang="zh-CN" altLang="en-US" sz="4800" dirty="0">
                  <a:solidFill>
                    <a:schemeClr val="tx1">
                      <a:lumMod val="65000"/>
                      <a:lumOff val="35000"/>
                    </a:schemeClr>
                  </a:solidFill>
                  <a:latin typeface="微软雅黑" charset="0"/>
                  <a:ea typeface="微软雅黑" charset="0"/>
                  <a:cs typeface="微软雅黑" charset="0"/>
                </a:rPr>
                <a:t>软件需求说明书</a:t>
              </a:r>
              <a:endParaRPr lang="en-US" altLang="zh-CN" sz="4800" dirty="0">
                <a:solidFill>
                  <a:schemeClr val="tx1">
                    <a:lumMod val="65000"/>
                    <a:lumOff val="35000"/>
                  </a:schemeClr>
                </a:solidFill>
                <a:latin typeface="微软雅黑" charset="0"/>
                <a:ea typeface="微软雅黑" charset="0"/>
                <a:cs typeface="微软雅黑" charset="0"/>
              </a:endParaRPr>
            </a:p>
            <a:p>
              <a:r>
                <a:rPr lang="en-US" altLang="zh-CN" sz="4800" dirty="0">
                  <a:solidFill>
                    <a:schemeClr val="tx1">
                      <a:lumMod val="65000"/>
                      <a:lumOff val="35000"/>
                    </a:schemeClr>
                  </a:solidFill>
                  <a:latin typeface="微软雅黑" charset="0"/>
                  <a:ea typeface="微软雅黑" charset="0"/>
                  <a:cs typeface="微软雅黑" charset="0"/>
                </a:rPr>
                <a:t>G23</a:t>
              </a:r>
            </a:p>
            <a:p>
              <a:r>
                <a:rPr lang="zh-CN" altLang="en-US" sz="2000" dirty="0">
                  <a:solidFill>
                    <a:schemeClr val="tx1">
                      <a:lumMod val="65000"/>
                      <a:lumOff val="35000"/>
                    </a:schemeClr>
                  </a:solidFill>
                  <a:latin typeface="微软雅黑" charset="0"/>
                  <a:ea typeface="微软雅黑" charset="0"/>
                  <a:cs typeface="微软雅黑" charset="0"/>
                </a:rPr>
                <a:t>组长：乔寒月</a:t>
              </a:r>
              <a:endParaRPr lang="en-US" altLang="zh-CN" sz="2000" dirty="0">
                <a:solidFill>
                  <a:schemeClr val="tx1">
                    <a:lumMod val="65000"/>
                    <a:lumOff val="35000"/>
                  </a:schemeClr>
                </a:solidFill>
                <a:latin typeface="微软雅黑" charset="0"/>
                <a:ea typeface="微软雅黑" charset="0"/>
                <a:cs typeface="微软雅黑" charset="0"/>
              </a:endParaRPr>
            </a:p>
            <a:p>
              <a:r>
                <a:rPr lang="zh-CN" altLang="en-US" sz="2000" dirty="0">
                  <a:solidFill>
                    <a:schemeClr val="tx1">
                      <a:lumMod val="65000"/>
                      <a:lumOff val="35000"/>
                    </a:schemeClr>
                  </a:solidFill>
                  <a:latin typeface="微软雅黑" charset="0"/>
                  <a:ea typeface="微软雅黑" charset="0"/>
                  <a:cs typeface="微软雅黑" charset="0"/>
                </a:rPr>
                <a:t>组员：李欣飏 、吴智宏</a:t>
              </a:r>
            </a:p>
          </p:txBody>
        </p:sp>
      </p:grpSp>
      <p:grpSp>
        <p:nvGrpSpPr>
          <p:cNvPr id="9" name="组合 8"/>
          <p:cNvGrpSpPr/>
          <p:nvPr/>
        </p:nvGrpSpPr>
        <p:grpSpPr>
          <a:xfrm>
            <a:off x="0" y="-2"/>
            <a:ext cx="4823439" cy="3501288"/>
            <a:chOff x="0" y="-2"/>
            <a:chExt cx="4823439" cy="3501288"/>
          </a:xfrm>
        </p:grpSpPr>
        <p:sp>
          <p:nvSpPr>
            <p:cNvPr id="4" name="等腰三角形 3"/>
            <p:cNvSpPr/>
            <p:nvPr/>
          </p:nvSpPr>
          <p:spPr>
            <a:xfrm rot="5400000">
              <a:off x="-95087" y="95085"/>
              <a:ext cx="1378763" cy="11885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5" name="等腰三角形 24"/>
            <p:cNvSpPr/>
            <p:nvPr/>
          </p:nvSpPr>
          <p:spPr>
            <a:xfrm rot="16200000">
              <a:off x="-95085" y="802592"/>
              <a:ext cx="1378763" cy="118858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6" name="等腰三角形 25"/>
            <p:cNvSpPr/>
            <p:nvPr/>
          </p:nvSpPr>
          <p:spPr>
            <a:xfrm rot="5400000">
              <a:off x="-95087" y="1510099"/>
              <a:ext cx="1378763" cy="118858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7" name="等腰三角形 26"/>
            <p:cNvSpPr/>
            <p:nvPr/>
          </p:nvSpPr>
          <p:spPr>
            <a:xfrm rot="16200000">
              <a:off x="1117298" y="95087"/>
              <a:ext cx="1378763" cy="1188589"/>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8" name="等腰三角形 27"/>
            <p:cNvSpPr/>
            <p:nvPr/>
          </p:nvSpPr>
          <p:spPr>
            <a:xfrm rot="5400000">
              <a:off x="1110008" y="802592"/>
              <a:ext cx="1378763" cy="118858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9" name="等腰三角形 28"/>
            <p:cNvSpPr/>
            <p:nvPr/>
          </p:nvSpPr>
          <p:spPr>
            <a:xfrm rot="16200000">
              <a:off x="1111740" y="1510101"/>
              <a:ext cx="1378763" cy="1188589"/>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0" name="等腰三角形 29"/>
            <p:cNvSpPr/>
            <p:nvPr/>
          </p:nvSpPr>
          <p:spPr>
            <a:xfrm rot="5400000">
              <a:off x="2334668" y="95085"/>
              <a:ext cx="1378763" cy="118858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1" name="等腰三角形 30"/>
            <p:cNvSpPr/>
            <p:nvPr/>
          </p:nvSpPr>
          <p:spPr>
            <a:xfrm rot="5400000">
              <a:off x="1110245" y="2217610"/>
              <a:ext cx="1378763" cy="1188589"/>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2" name="等腰三角形 31"/>
            <p:cNvSpPr/>
            <p:nvPr/>
          </p:nvSpPr>
          <p:spPr>
            <a:xfrm rot="16200000">
              <a:off x="2334668" y="802591"/>
              <a:ext cx="1378763" cy="1188589"/>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3" name="等腰三角形 32"/>
            <p:cNvSpPr/>
            <p:nvPr/>
          </p:nvSpPr>
          <p:spPr>
            <a:xfrm rot="5400000">
              <a:off x="3539763" y="802591"/>
              <a:ext cx="1378763" cy="1188589"/>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grpSp>
        <p:nvGrpSpPr>
          <p:cNvPr id="41" name="组合 40"/>
          <p:cNvGrpSpPr/>
          <p:nvPr/>
        </p:nvGrpSpPr>
        <p:grpSpPr>
          <a:xfrm>
            <a:off x="0" y="6718300"/>
            <a:ext cx="12200197" cy="139699"/>
            <a:chOff x="234017" y="5975409"/>
            <a:chExt cx="13144500" cy="404812"/>
          </a:xfrm>
        </p:grpSpPr>
        <p:sp>
          <p:nvSpPr>
            <p:cNvPr id="35" name="矩形 34"/>
            <p:cNvSpPr/>
            <p:nvPr/>
          </p:nvSpPr>
          <p:spPr>
            <a:xfrm>
              <a:off x="234017" y="5975409"/>
              <a:ext cx="2190750" cy="4048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6" name="矩形 35"/>
            <p:cNvSpPr/>
            <p:nvPr/>
          </p:nvSpPr>
          <p:spPr>
            <a:xfrm>
              <a:off x="2424767" y="5975409"/>
              <a:ext cx="2190750" cy="4048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7" name="矩形 36"/>
            <p:cNvSpPr/>
            <p:nvPr/>
          </p:nvSpPr>
          <p:spPr>
            <a:xfrm>
              <a:off x="4615517" y="5975409"/>
              <a:ext cx="2190750" cy="4048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8" name="矩形 37"/>
            <p:cNvSpPr/>
            <p:nvPr/>
          </p:nvSpPr>
          <p:spPr>
            <a:xfrm>
              <a:off x="8997017" y="5975409"/>
              <a:ext cx="2190750" cy="4048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9" name="矩形 38"/>
            <p:cNvSpPr/>
            <p:nvPr/>
          </p:nvSpPr>
          <p:spPr>
            <a:xfrm>
              <a:off x="6806268" y="5975409"/>
              <a:ext cx="2190750" cy="4048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40" name="矩形 39"/>
            <p:cNvSpPr/>
            <p:nvPr/>
          </p:nvSpPr>
          <p:spPr>
            <a:xfrm>
              <a:off x="11187767" y="5975409"/>
              <a:ext cx="2190750" cy="4048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pic>
        <p:nvPicPr>
          <p:cNvPr id="3" name="图片 2">
            <a:extLst>
              <a:ext uri="{FF2B5EF4-FFF2-40B4-BE49-F238E27FC236}">
                <a16:creationId xmlns:a16="http://schemas.microsoft.com/office/drawing/2014/main" id="{001E347C-C242-4ED4-B651-1349AA90F9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1772" y="343449"/>
            <a:ext cx="3810000" cy="2143125"/>
          </a:xfrm>
          <a:prstGeom prst="rect">
            <a:avLst/>
          </a:prstGeom>
        </p:spPr>
      </p:pic>
    </p:spTree>
  </p:cSld>
  <p:clrMapOvr>
    <a:masterClrMapping/>
  </p:clrMapOvr>
  <p:transition spd="slow">
    <p:split orient="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flipH="1">
            <a:off x="7903227" y="4175577"/>
            <a:ext cx="3809348" cy="523220"/>
          </a:xfrm>
          <a:prstGeom prst="rect">
            <a:avLst/>
          </a:prstGeom>
          <a:noFill/>
        </p:spPr>
        <p:txBody>
          <a:bodyPr wrap="square" rtlCol="0">
            <a:spAutoFit/>
          </a:bodyPr>
          <a:lstStyle/>
          <a:p>
            <a:pPr>
              <a:spcBef>
                <a:spcPts val="600"/>
              </a:spcBef>
            </a:pPr>
            <a:r>
              <a:rPr lang="zh-CN" altLang="en-US" sz="2800" dirty="0">
                <a:solidFill>
                  <a:schemeClr val="accent3"/>
                </a:solidFill>
                <a:latin typeface="微软雅黑" charset="0"/>
                <a:ea typeface="微软雅黑" charset="0"/>
                <a:cs typeface="微软雅黑" charset="0"/>
              </a:rPr>
              <a:t>需求规定</a:t>
            </a:r>
            <a:endParaRPr lang="en-US" altLang="zh-CN" sz="1200" dirty="0">
              <a:solidFill>
                <a:schemeClr val="tx1">
                  <a:lumMod val="65000"/>
                  <a:lumOff val="35000"/>
                </a:schemeClr>
              </a:solidFill>
              <a:latin typeface="微软雅黑" charset="0"/>
              <a:ea typeface="微软雅黑" charset="0"/>
              <a:cs typeface="微软雅黑" charset="0"/>
            </a:endParaRPr>
          </a:p>
        </p:txBody>
      </p:sp>
      <p:sp>
        <p:nvSpPr>
          <p:cNvPr id="8" name="文本框 7"/>
          <p:cNvSpPr txBox="1"/>
          <p:nvPr/>
        </p:nvSpPr>
        <p:spPr>
          <a:xfrm>
            <a:off x="5038602" y="3798550"/>
            <a:ext cx="2743200" cy="2092881"/>
          </a:xfrm>
          <a:prstGeom prst="rect">
            <a:avLst/>
          </a:prstGeom>
          <a:noFill/>
        </p:spPr>
        <p:txBody>
          <a:bodyPr wrap="square" rtlCol="0">
            <a:spAutoFit/>
          </a:bodyPr>
          <a:lstStyle/>
          <a:p>
            <a:pPr algn="ctr"/>
            <a:r>
              <a:rPr lang="en-US" altLang="zh-CN" sz="13000" dirty="0">
                <a:solidFill>
                  <a:schemeClr val="bg1">
                    <a:lumMod val="75000"/>
                  </a:schemeClr>
                </a:solidFill>
                <a:latin typeface="微软雅黑" charset="0"/>
                <a:ea typeface="微软雅黑" charset="0"/>
                <a:cs typeface="微软雅黑" charset="0"/>
              </a:rPr>
              <a:t>03</a:t>
            </a:r>
            <a:endParaRPr lang="zh-CN" altLang="en-US" sz="13000" dirty="0">
              <a:solidFill>
                <a:schemeClr val="bg1">
                  <a:lumMod val="75000"/>
                </a:schemeClr>
              </a:solidFill>
              <a:latin typeface="微软雅黑" charset="0"/>
              <a:ea typeface="微软雅黑" charset="0"/>
              <a:cs typeface="微软雅黑" charset="0"/>
            </a:endParaRPr>
          </a:p>
        </p:txBody>
      </p:sp>
      <p:grpSp>
        <p:nvGrpSpPr>
          <p:cNvPr id="9" name="组合 8"/>
          <p:cNvGrpSpPr/>
          <p:nvPr/>
        </p:nvGrpSpPr>
        <p:grpSpPr>
          <a:xfrm>
            <a:off x="0" y="-3"/>
            <a:ext cx="7697488" cy="5604389"/>
            <a:chOff x="0" y="-2"/>
            <a:chExt cx="4808931" cy="3501288"/>
          </a:xfrm>
          <a:blipFill>
            <a:blip r:embed="rId3"/>
            <a:srcRect/>
            <a:stretch>
              <a:fillRect/>
            </a:stretch>
          </a:blipFill>
        </p:grpSpPr>
        <p:sp>
          <p:nvSpPr>
            <p:cNvPr id="10" name="等腰三角形 9"/>
            <p:cNvSpPr/>
            <p:nvPr/>
          </p:nvSpPr>
          <p:spPr>
            <a:xfrm rot="5400000">
              <a:off x="-95087" y="95085"/>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1" name="等腰三角形 10"/>
            <p:cNvSpPr/>
            <p:nvPr/>
          </p:nvSpPr>
          <p:spPr>
            <a:xfrm rot="16200000">
              <a:off x="-95085" y="802592"/>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2" name="等腰三角形 11"/>
            <p:cNvSpPr/>
            <p:nvPr/>
          </p:nvSpPr>
          <p:spPr>
            <a:xfrm rot="5400000">
              <a:off x="-95087" y="1510099"/>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3" name="等腰三角形 12"/>
            <p:cNvSpPr/>
            <p:nvPr/>
          </p:nvSpPr>
          <p:spPr>
            <a:xfrm rot="16200000">
              <a:off x="1117298" y="95087"/>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4" name="等腰三角形 13"/>
            <p:cNvSpPr/>
            <p:nvPr/>
          </p:nvSpPr>
          <p:spPr>
            <a:xfrm rot="5400000">
              <a:off x="1110008" y="802592"/>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5" name="等腰三角形 14"/>
            <p:cNvSpPr/>
            <p:nvPr/>
          </p:nvSpPr>
          <p:spPr>
            <a:xfrm rot="16200000">
              <a:off x="1111740" y="151010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6" name="等腰三角形 15"/>
            <p:cNvSpPr/>
            <p:nvPr/>
          </p:nvSpPr>
          <p:spPr>
            <a:xfrm rot="5400000">
              <a:off x="2320159" y="95085"/>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7" name="等腰三角形 16"/>
            <p:cNvSpPr/>
            <p:nvPr/>
          </p:nvSpPr>
          <p:spPr>
            <a:xfrm rot="5400000">
              <a:off x="1110245" y="2217610"/>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8" name="等腰三角形 17"/>
            <p:cNvSpPr/>
            <p:nvPr/>
          </p:nvSpPr>
          <p:spPr>
            <a:xfrm rot="16200000">
              <a:off x="2320159" y="80259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9" name="等腰三角形 18"/>
            <p:cNvSpPr/>
            <p:nvPr/>
          </p:nvSpPr>
          <p:spPr>
            <a:xfrm rot="5400000">
              <a:off x="3525255" y="80259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sp>
        <p:nvSpPr>
          <p:cNvPr id="21" name="等腰三角形 20"/>
          <p:cNvSpPr/>
          <p:nvPr/>
        </p:nvSpPr>
        <p:spPr>
          <a:xfrm rot="5400000">
            <a:off x="7566910" y="4326309"/>
            <a:ext cx="249378" cy="21498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Tree>
  </p:cSld>
  <p:clrMapOvr>
    <a:masterClrMapping/>
  </p:clrMapOvr>
  <p:transition spd="slow">
    <p:zo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对功能的规定</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aphicFrame>
        <p:nvGraphicFramePr>
          <p:cNvPr id="3" name="表格 2">
            <a:extLst>
              <a:ext uri="{FF2B5EF4-FFF2-40B4-BE49-F238E27FC236}">
                <a16:creationId xmlns:a16="http://schemas.microsoft.com/office/drawing/2014/main" id="{42D0AA79-FA22-4252-8234-037C155F2BAC}"/>
              </a:ext>
            </a:extLst>
          </p:cNvPr>
          <p:cNvGraphicFramePr>
            <a:graphicFrameLocks noGrp="1"/>
          </p:cNvGraphicFramePr>
          <p:nvPr>
            <p:extLst>
              <p:ext uri="{D42A27DB-BD31-4B8C-83A1-F6EECF244321}">
                <p14:modId xmlns:p14="http://schemas.microsoft.com/office/powerpoint/2010/main" val="2642415746"/>
              </p:ext>
            </p:extLst>
          </p:nvPr>
        </p:nvGraphicFramePr>
        <p:xfrm>
          <a:off x="920337" y="1038107"/>
          <a:ext cx="10351043" cy="5259988"/>
        </p:xfrm>
        <a:graphic>
          <a:graphicData uri="http://schemas.openxmlformats.org/drawingml/2006/table">
            <a:tbl>
              <a:tblPr firstRow="1" firstCol="1" bandRow="1">
                <a:tableStyleId>{5C22544A-7EE6-4342-B048-85BDC9FD1C3A}</a:tableStyleId>
              </a:tblPr>
              <a:tblGrid>
                <a:gridCol w="2584275">
                  <a:extLst>
                    <a:ext uri="{9D8B030D-6E8A-4147-A177-3AD203B41FA5}">
                      <a16:colId xmlns:a16="http://schemas.microsoft.com/office/drawing/2014/main" val="323563889"/>
                    </a:ext>
                  </a:extLst>
                </a:gridCol>
                <a:gridCol w="2583005">
                  <a:extLst>
                    <a:ext uri="{9D8B030D-6E8A-4147-A177-3AD203B41FA5}">
                      <a16:colId xmlns:a16="http://schemas.microsoft.com/office/drawing/2014/main" val="444070238"/>
                    </a:ext>
                  </a:extLst>
                </a:gridCol>
                <a:gridCol w="2584275">
                  <a:extLst>
                    <a:ext uri="{9D8B030D-6E8A-4147-A177-3AD203B41FA5}">
                      <a16:colId xmlns:a16="http://schemas.microsoft.com/office/drawing/2014/main" val="3758032398"/>
                    </a:ext>
                  </a:extLst>
                </a:gridCol>
                <a:gridCol w="2599488">
                  <a:extLst>
                    <a:ext uri="{9D8B030D-6E8A-4147-A177-3AD203B41FA5}">
                      <a16:colId xmlns:a16="http://schemas.microsoft.com/office/drawing/2014/main" val="3289482078"/>
                    </a:ext>
                  </a:extLst>
                </a:gridCol>
              </a:tblGrid>
              <a:tr h="350666">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功能</a:t>
                      </a:r>
                    </a:p>
                  </a:txBody>
                  <a:tcPr marL="68580" marR="68580"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输入</a:t>
                      </a:r>
                    </a:p>
                  </a:txBody>
                  <a:tcPr marL="68580" marR="68580"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处理</a:t>
                      </a:r>
                    </a:p>
                  </a:txBody>
                  <a:tcPr marL="68580" marR="68580"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输出</a:t>
                      </a:r>
                    </a:p>
                  </a:txBody>
                  <a:tcPr marL="68580" marR="68580" marT="0" marB="0"/>
                </a:tc>
                <a:extLst>
                  <a:ext uri="{0D108BD9-81ED-4DB2-BD59-A6C34878D82A}">
                    <a16:rowId xmlns:a16="http://schemas.microsoft.com/office/drawing/2014/main" val="292858591"/>
                  </a:ext>
                </a:extLst>
              </a:tr>
              <a:tr h="1051997">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注册</a:t>
                      </a: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相关要求输入的内容</a:t>
                      </a: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数据返回后台管理系统实施更新相关数据库表添加用户</a:t>
                      </a: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显示注册成功，并分配相关账号</a:t>
                      </a:r>
                    </a:p>
                  </a:txBody>
                  <a:tcPr marL="68580" marR="68580" marT="0" marB="0"/>
                </a:tc>
                <a:extLst>
                  <a:ext uri="{0D108BD9-81ED-4DB2-BD59-A6C34878D82A}">
                    <a16:rowId xmlns:a16="http://schemas.microsoft.com/office/drawing/2014/main" val="1199629178"/>
                  </a:ext>
                </a:extLst>
              </a:tr>
              <a:tr h="1753331">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登录</a:t>
                      </a: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相关要求输入的内容</a:t>
                      </a: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数据返回后台管理系统实施更新相关数据库表</a:t>
                      </a: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显示登陆成功，并显示该用户对应的相关历史数据，所有商城内的功能仍可正常使用</a:t>
                      </a:r>
                    </a:p>
                  </a:txBody>
                  <a:tcPr marL="68580" marR="68580" marT="0" marB="0"/>
                </a:tc>
                <a:extLst>
                  <a:ext uri="{0D108BD9-81ED-4DB2-BD59-A6C34878D82A}">
                    <a16:rowId xmlns:a16="http://schemas.microsoft.com/office/drawing/2014/main" val="4104490811"/>
                  </a:ext>
                </a:extLst>
              </a:tr>
              <a:tr h="1051997">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关键字查询</a:t>
                      </a: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输入想要查询的内容：中文 英文 或数字符号</a:t>
                      </a: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数据返回后台通过</a:t>
                      </a:r>
                      <a:r>
                        <a:rPr lang="en-US" sz="1800" kern="100">
                          <a:effectLst/>
                          <a:latin typeface="宋体" panose="02010600030101010101" pitchFamily="2" charset="-122"/>
                          <a:ea typeface="宋体" panose="02010600030101010101" pitchFamily="2" charset="-122"/>
                        </a:rPr>
                        <a:t>sql</a:t>
                      </a:r>
                      <a:r>
                        <a:rPr lang="zh-CN" sz="1800" kern="100">
                          <a:effectLst/>
                          <a:latin typeface="宋体" panose="02010600030101010101" pitchFamily="2" charset="-122"/>
                          <a:ea typeface="宋体" panose="02010600030101010101" pitchFamily="2" charset="-122"/>
                        </a:rPr>
                        <a:t>相关语句功能进行查找</a:t>
                      </a: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显示用户想要查找的相关内容</a:t>
                      </a:r>
                    </a:p>
                  </a:txBody>
                  <a:tcPr marL="68580" marR="68580" marT="0" marB="0"/>
                </a:tc>
                <a:extLst>
                  <a:ext uri="{0D108BD9-81ED-4DB2-BD59-A6C34878D82A}">
                    <a16:rowId xmlns:a16="http://schemas.microsoft.com/office/drawing/2014/main" val="680872366"/>
                  </a:ext>
                </a:extLst>
              </a:tr>
              <a:tr h="1051997">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填写或修改用户信息</a:t>
                      </a:r>
                    </a:p>
                  </a:txBody>
                  <a:tcPr marL="68580" marR="68580"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根据相关要求输入想要修改的信息</a:t>
                      </a:r>
                    </a:p>
                  </a:txBody>
                  <a:tcPr marL="68580" marR="68580"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数据返回后台管理系统实施更新相关数据库表</a:t>
                      </a:r>
                    </a:p>
                  </a:txBody>
                  <a:tcPr marL="68580" marR="68580"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显示修改是否成功并显示修改后的数据内容点击确定</a:t>
                      </a:r>
                    </a:p>
                  </a:txBody>
                  <a:tcPr marL="68580" marR="68580" marT="0" marB="0"/>
                </a:tc>
                <a:extLst>
                  <a:ext uri="{0D108BD9-81ED-4DB2-BD59-A6C34878D82A}">
                    <a16:rowId xmlns:a16="http://schemas.microsoft.com/office/drawing/2014/main" val="2476291636"/>
                  </a:ext>
                </a:extLst>
              </a:tr>
            </a:tbl>
          </a:graphicData>
        </a:graphic>
      </p:graphicFrame>
    </p:spTree>
    <p:extLst>
      <p:ext uri="{BB962C8B-B14F-4D97-AF65-F5344CB8AC3E}">
        <p14:creationId xmlns:p14="http://schemas.microsoft.com/office/powerpoint/2010/main" val="2745182444"/>
      </p:ext>
    </p:extLst>
  </p:cSld>
  <p:clrMapOvr>
    <a:masterClrMapping/>
  </p:clrMapOvr>
  <p:transition spd="slow">
    <p:blinds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对功能的规定</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aphicFrame>
        <p:nvGraphicFramePr>
          <p:cNvPr id="2" name="表格 1">
            <a:extLst>
              <a:ext uri="{FF2B5EF4-FFF2-40B4-BE49-F238E27FC236}">
                <a16:creationId xmlns:a16="http://schemas.microsoft.com/office/drawing/2014/main" id="{3CB22521-9FB4-4B23-9967-DD8BA1A61B2D}"/>
              </a:ext>
            </a:extLst>
          </p:cNvPr>
          <p:cNvGraphicFramePr>
            <a:graphicFrameLocks noGrp="1"/>
          </p:cNvGraphicFramePr>
          <p:nvPr>
            <p:extLst>
              <p:ext uri="{D42A27DB-BD31-4B8C-83A1-F6EECF244321}">
                <p14:modId xmlns:p14="http://schemas.microsoft.com/office/powerpoint/2010/main" val="244790078"/>
              </p:ext>
            </p:extLst>
          </p:nvPr>
        </p:nvGraphicFramePr>
        <p:xfrm>
          <a:off x="920337" y="1038107"/>
          <a:ext cx="10304390" cy="5259988"/>
        </p:xfrm>
        <a:graphic>
          <a:graphicData uri="http://schemas.openxmlformats.org/drawingml/2006/table">
            <a:tbl>
              <a:tblPr firstRow="1" firstCol="1" bandRow="1">
                <a:tableStyleId>{5C22544A-7EE6-4342-B048-85BDC9FD1C3A}</a:tableStyleId>
              </a:tblPr>
              <a:tblGrid>
                <a:gridCol w="2572627">
                  <a:extLst>
                    <a:ext uri="{9D8B030D-6E8A-4147-A177-3AD203B41FA5}">
                      <a16:colId xmlns:a16="http://schemas.microsoft.com/office/drawing/2014/main" val="1654704977"/>
                    </a:ext>
                  </a:extLst>
                </a:gridCol>
                <a:gridCol w="2571363">
                  <a:extLst>
                    <a:ext uri="{9D8B030D-6E8A-4147-A177-3AD203B41FA5}">
                      <a16:colId xmlns:a16="http://schemas.microsoft.com/office/drawing/2014/main" val="124491890"/>
                    </a:ext>
                  </a:extLst>
                </a:gridCol>
                <a:gridCol w="2572627">
                  <a:extLst>
                    <a:ext uri="{9D8B030D-6E8A-4147-A177-3AD203B41FA5}">
                      <a16:colId xmlns:a16="http://schemas.microsoft.com/office/drawing/2014/main" val="1037453918"/>
                    </a:ext>
                  </a:extLst>
                </a:gridCol>
                <a:gridCol w="2587773">
                  <a:extLst>
                    <a:ext uri="{9D8B030D-6E8A-4147-A177-3AD203B41FA5}">
                      <a16:colId xmlns:a16="http://schemas.microsoft.com/office/drawing/2014/main" val="4129942475"/>
                    </a:ext>
                  </a:extLst>
                </a:gridCol>
              </a:tblGrid>
              <a:tr h="5259988">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退款</a:t>
                      </a:r>
                    </a:p>
                  </a:txBody>
                  <a:tcPr marL="64517" marR="64517"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输入订单号以及退货理由</a:t>
                      </a:r>
                    </a:p>
                  </a:txBody>
                  <a:tcPr marL="64517" marR="64517" marT="0" marB="0"/>
                </a:tc>
                <a:tc>
                  <a:txBody>
                    <a:bodyPr/>
                    <a:lstStyle/>
                    <a:p>
                      <a:pPr marL="342900" lvl="0" indent="-342900" algn="l">
                        <a:spcBef>
                          <a:spcPts val="600"/>
                        </a:spcBef>
                        <a:spcAft>
                          <a:spcPts val="0"/>
                        </a:spcAft>
                        <a:buSzPts val="1000"/>
                        <a:buFont typeface="Symbol" panose="05050102010706020507" pitchFamily="18" charset="2"/>
                        <a:buChar char=""/>
                        <a:tabLst>
                          <a:tab pos="457200" algn="l"/>
                        </a:tabLst>
                      </a:pPr>
                      <a:r>
                        <a:rPr lang="zh-CN" sz="1800" kern="0">
                          <a:effectLst/>
                          <a:latin typeface="宋体" panose="02010600030101010101" pitchFamily="2" charset="-122"/>
                          <a:ea typeface="宋体" panose="02010600030101010101" pitchFamily="2" charset="-122"/>
                        </a:rPr>
                        <a:t>用户前端点击退款按钮后，后端接收到用户的退款请求通过商城后台呈现给商户，商户确定允许退款后，后端再发起向微信退款接口的请求来请求退款。</a:t>
                      </a:r>
                      <a:endParaRPr lang="zh-CN" sz="1800" kern="100">
                        <a:effectLst/>
                        <a:latin typeface="宋体" panose="02010600030101010101" pitchFamily="2" charset="-122"/>
                        <a:ea typeface="宋体" panose="02010600030101010101" pitchFamily="2" charset="-122"/>
                      </a:endParaRPr>
                    </a:p>
                    <a:p>
                      <a:pPr marL="342900" lvl="0" indent="-342900" algn="l">
                        <a:spcBef>
                          <a:spcPts val="600"/>
                        </a:spcBef>
                        <a:spcAft>
                          <a:spcPts val="0"/>
                        </a:spcAft>
                        <a:buSzPts val="1000"/>
                        <a:buFont typeface="Symbol" panose="05050102010706020507" pitchFamily="18" charset="2"/>
                        <a:buChar char=""/>
                        <a:tabLst>
                          <a:tab pos="457200" algn="l"/>
                        </a:tabLst>
                      </a:pPr>
                      <a:r>
                        <a:rPr lang="zh-CN" sz="1800" kern="0">
                          <a:effectLst/>
                          <a:latin typeface="宋体" panose="02010600030101010101" pitchFamily="2" charset="-122"/>
                          <a:ea typeface="宋体" panose="02010600030101010101" pitchFamily="2" charset="-122"/>
                        </a:rPr>
                        <a:t>后端向微信退款接口发送请求后，得到响应信息，确定退款是否完成，根据退款是否完成再去进行改变订单状态等业务逻辑。</a:t>
                      </a:r>
                      <a:endParaRPr lang="zh-CN" sz="1800" kern="100">
                        <a:effectLst/>
                        <a:latin typeface="宋体" panose="02010600030101010101" pitchFamily="2" charset="-122"/>
                        <a:ea typeface="宋体" panose="02010600030101010101" pitchFamily="2" charset="-122"/>
                      </a:endParaRPr>
                    </a:p>
                    <a:p>
                      <a:pPr algn="just">
                        <a:spcAft>
                          <a:spcPts val="0"/>
                        </a:spcAft>
                      </a:pPr>
                      <a:r>
                        <a:rPr lang="en-US" sz="1800" kern="100">
                          <a:effectLst/>
                          <a:latin typeface="宋体" panose="02010600030101010101" pitchFamily="2" charset="-122"/>
                          <a:ea typeface="宋体" panose="02010600030101010101" pitchFamily="2" charset="-122"/>
                        </a:rPr>
                        <a:t> </a:t>
                      </a:r>
                      <a:endParaRPr lang="zh-CN" sz="1800" kern="100">
                        <a:effectLst/>
                        <a:latin typeface="宋体" panose="02010600030101010101" pitchFamily="2" charset="-122"/>
                        <a:ea typeface="宋体" panose="02010600030101010101" pitchFamily="2" charset="-122"/>
                      </a:endParaRPr>
                    </a:p>
                  </a:txBody>
                  <a:tcPr marL="64517" marR="64517"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显示订单详情</a:t>
                      </a:r>
                    </a:p>
                    <a:p>
                      <a:pPr algn="just">
                        <a:spcAft>
                          <a:spcPts val="0"/>
                        </a:spcAft>
                      </a:pPr>
                      <a:r>
                        <a:rPr lang="zh-CN" sz="1800" kern="100" dirty="0">
                          <a:effectLst/>
                          <a:latin typeface="宋体" panose="02010600030101010101" pitchFamily="2" charset="-122"/>
                          <a:ea typeface="宋体" panose="02010600030101010101" pitchFamily="2" charset="-122"/>
                        </a:rPr>
                        <a:t>退款详情</a:t>
                      </a:r>
                    </a:p>
                  </a:txBody>
                  <a:tcPr marL="64517" marR="64517" marT="0" marB="0"/>
                </a:tc>
                <a:extLst>
                  <a:ext uri="{0D108BD9-81ED-4DB2-BD59-A6C34878D82A}">
                    <a16:rowId xmlns:a16="http://schemas.microsoft.com/office/drawing/2014/main" val="908247421"/>
                  </a:ext>
                </a:extLst>
              </a:tr>
            </a:tbl>
          </a:graphicData>
        </a:graphic>
      </p:graphicFrame>
    </p:spTree>
  </p:cSld>
  <p:clrMapOvr>
    <a:masterClrMapping/>
  </p:clrMapOvr>
  <p:transition spd="slow">
    <p:blinds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对功能的规定</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aphicFrame>
        <p:nvGraphicFramePr>
          <p:cNvPr id="20" name="表格 19">
            <a:extLst>
              <a:ext uri="{FF2B5EF4-FFF2-40B4-BE49-F238E27FC236}">
                <a16:creationId xmlns:a16="http://schemas.microsoft.com/office/drawing/2014/main" id="{8844E886-0B83-435E-9D51-8372BF3232D8}"/>
              </a:ext>
            </a:extLst>
          </p:cNvPr>
          <p:cNvGraphicFramePr>
            <a:graphicFrameLocks noGrp="1"/>
          </p:cNvGraphicFramePr>
          <p:nvPr>
            <p:extLst>
              <p:ext uri="{D42A27DB-BD31-4B8C-83A1-F6EECF244321}">
                <p14:modId xmlns:p14="http://schemas.microsoft.com/office/powerpoint/2010/main" val="4052502080"/>
              </p:ext>
            </p:extLst>
          </p:nvPr>
        </p:nvGraphicFramePr>
        <p:xfrm>
          <a:off x="920338" y="1021570"/>
          <a:ext cx="10351325" cy="5276525"/>
        </p:xfrm>
        <a:graphic>
          <a:graphicData uri="http://schemas.openxmlformats.org/drawingml/2006/table">
            <a:tbl>
              <a:tblPr firstRow="1" firstCol="1" bandRow="1">
                <a:tableStyleId>{5C22544A-7EE6-4342-B048-85BDC9FD1C3A}</a:tableStyleId>
              </a:tblPr>
              <a:tblGrid>
                <a:gridCol w="2584344">
                  <a:extLst>
                    <a:ext uri="{9D8B030D-6E8A-4147-A177-3AD203B41FA5}">
                      <a16:colId xmlns:a16="http://schemas.microsoft.com/office/drawing/2014/main" val="4185597081"/>
                    </a:ext>
                  </a:extLst>
                </a:gridCol>
                <a:gridCol w="2583075">
                  <a:extLst>
                    <a:ext uri="{9D8B030D-6E8A-4147-A177-3AD203B41FA5}">
                      <a16:colId xmlns:a16="http://schemas.microsoft.com/office/drawing/2014/main" val="228596108"/>
                    </a:ext>
                  </a:extLst>
                </a:gridCol>
                <a:gridCol w="2584344">
                  <a:extLst>
                    <a:ext uri="{9D8B030D-6E8A-4147-A177-3AD203B41FA5}">
                      <a16:colId xmlns:a16="http://schemas.microsoft.com/office/drawing/2014/main" val="1031535457"/>
                    </a:ext>
                  </a:extLst>
                </a:gridCol>
                <a:gridCol w="2599562">
                  <a:extLst>
                    <a:ext uri="{9D8B030D-6E8A-4147-A177-3AD203B41FA5}">
                      <a16:colId xmlns:a16="http://schemas.microsoft.com/office/drawing/2014/main" val="1122063515"/>
                    </a:ext>
                  </a:extLst>
                </a:gridCol>
              </a:tblGrid>
              <a:tr h="5276525">
                <a:tc>
                  <a:txBody>
                    <a:bodyPr/>
                    <a:lstStyle/>
                    <a:p>
                      <a:pPr algn="just">
                        <a:spcAft>
                          <a:spcPts val="0"/>
                        </a:spcAft>
                      </a:pPr>
                      <a:r>
                        <a:rPr lang="zh-CN" sz="1800" kern="100">
                          <a:effectLst/>
                          <a:latin typeface="宋体" panose="02010600030101010101" pitchFamily="2" charset="-122"/>
                          <a:ea typeface="宋体" panose="02010600030101010101" pitchFamily="2" charset="-122"/>
                        </a:rPr>
                        <a:t>购物车</a:t>
                      </a:r>
                    </a:p>
                  </a:txBody>
                  <a:tcPr marL="68580" marR="68580" marT="0" marB="0"/>
                </a:tc>
                <a:tc>
                  <a:txBody>
                    <a:bodyPr/>
                    <a:lstStyle/>
                    <a:p>
                      <a:pPr marL="381000" algn="l">
                        <a:spcAft>
                          <a:spcPts val="0"/>
                        </a:spcAft>
                      </a:pPr>
                      <a:r>
                        <a:rPr lang="en-US" sz="1800" kern="100">
                          <a:effectLst/>
                          <a:latin typeface="宋体" panose="02010600030101010101" pitchFamily="2" charset="-122"/>
                          <a:ea typeface="宋体" panose="02010600030101010101" pitchFamily="2" charset="-122"/>
                        </a:rPr>
                        <a:t> </a:t>
                      </a:r>
                      <a:endParaRPr lang="zh-CN" sz="1800" kern="100">
                        <a:effectLst/>
                        <a:latin typeface="宋体" panose="02010600030101010101" pitchFamily="2" charset="-122"/>
                        <a:ea typeface="宋体" panose="02010600030101010101" pitchFamily="2" charset="-122"/>
                      </a:endParaRPr>
                    </a:p>
                  </a:txBody>
                  <a:tcPr marL="68580" marR="68580"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购物车列表数据我们一般是通过请求服务器拿到的数据，</a:t>
                      </a:r>
                    </a:p>
                    <a:p>
                      <a:pPr algn="just">
                        <a:spcAft>
                          <a:spcPts val="0"/>
                        </a:spcAft>
                      </a:pPr>
                      <a:r>
                        <a:rPr lang="zh-CN" sz="1800" kern="100">
                          <a:effectLst/>
                          <a:latin typeface="宋体" panose="02010600030101010101" pitchFamily="2" charset="-122"/>
                          <a:ea typeface="宋体" panose="02010600030101010101" pitchFamily="2" charset="-122"/>
                        </a:rPr>
                        <a:t>布局</a:t>
                      </a:r>
                      <a:r>
                        <a:rPr lang="en-US" sz="1800" kern="100">
                          <a:effectLst/>
                          <a:latin typeface="宋体" panose="02010600030101010101" pitchFamily="2" charset="-122"/>
                          <a:ea typeface="宋体" panose="02010600030101010101" pitchFamily="2" charset="-122"/>
                        </a:rPr>
                        <a:t> wxml</a:t>
                      </a:r>
                      <a:endParaRPr lang="zh-CN" sz="1800" kern="100">
                        <a:effectLst/>
                        <a:latin typeface="宋体" panose="02010600030101010101" pitchFamily="2" charset="-122"/>
                        <a:ea typeface="宋体" panose="02010600030101010101" pitchFamily="2" charset="-122"/>
                      </a:endParaRPr>
                    </a:p>
                    <a:p>
                      <a:pPr algn="just">
                        <a:spcAft>
                          <a:spcPts val="0"/>
                        </a:spcAft>
                      </a:pPr>
                      <a:r>
                        <a:rPr lang="zh-CN" sz="1800" kern="100">
                          <a:effectLst/>
                          <a:latin typeface="宋体" panose="02010600030101010101" pitchFamily="2" charset="-122"/>
                          <a:ea typeface="宋体" panose="02010600030101010101" pitchFamily="2" charset="-122"/>
                        </a:rPr>
                        <a:t>计算总价</a:t>
                      </a:r>
                    </a:p>
                    <a:p>
                      <a:pPr algn="just">
                        <a:spcAft>
                          <a:spcPts val="0"/>
                        </a:spcAft>
                      </a:pPr>
                      <a:r>
                        <a:rPr lang="zh-CN" sz="1800" kern="100">
                          <a:effectLst/>
                          <a:latin typeface="宋体" panose="02010600030101010101" pitchFamily="2" charset="-122"/>
                          <a:ea typeface="宋体" panose="02010600030101010101" pitchFamily="2" charset="-122"/>
                        </a:rPr>
                        <a:t>选择事件</a:t>
                      </a:r>
                    </a:p>
                    <a:p>
                      <a:pPr algn="just">
                        <a:spcAft>
                          <a:spcPts val="0"/>
                        </a:spcAft>
                      </a:pPr>
                      <a:r>
                        <a:rPr lang="zh-CN" sz="1800" kern="100">
                          <a:effectLst/>
                          <a:latin typeface="宋体" panose="02010600030101010101" pitchFamily="2" charset="-122"/>
                          <a:ea typeface="宋体" panose="02010600030101010101" pitchFamily="2" charset="-122"/>
                        </a:rPr>
                        <a:t>全选事件</a:t>
                      </a:r>
                    </a:p>
                    <a:p>
                      <a:pPr algn="just">
                        <a:spcAft>
                          <a:spcPts val="0"/>
                        </a:spcAft>
                      </a:pPr>
                      <a:r>
                        <a:rPr lang="zh-CN" sz="1800" kern="100">
                          <a:effectLst/>
                          <a:latin typeface="宋体" panose="02010600030101010101" pitchFamily="2" charset="-122"/>
                          <a:ea typeface="宋体" panose="02010600030101010101" pitchFamily="2" charset="-122"/>
                        </a:rPr>
                        <a:t>增减数量</a:t>
                      </a:r>
                    </a:p>
                    <a:p>
                      <a:pPr algn="just">
                        <a:spcAft>
                          <a:spcPts val="0"/>
                        </a:spcAft>
                      </a:pPr>
                      <a:r>
                        <a:rPr lang="zh-CN" sz="1800" kern="100">
                          <a:effectLst/>
                          <a:latin typeface="宋体" panose="02010600030101010101" pitchFamily="2" charset="-122"/>
                          <a:ea typeface="宋体" panose="02010600030101010101" pitchFamily="2" charset="-122"/>
                        </a:rPr>
                        <a:t>删除商品</a:t>
                      </a:r>
                    </a:p>
                  </a:txBody>
                  <a:tcPr marL="68580" marR="68580" marT="0" marB="0"/>
                </a:tc>
                <a:tc>
                  <a:txBody>
                    <a:bodyPr/>
                    <a:lstStyle/>
                    <a:p>
                      <a:pPr marL="342900" lvl="0" indent="-342900" algn="l">
                        <a:spcAft>
                          <a:spcPts val="0"/>
                        </a:spcAft>
                        <a:buSzPts val="1000"/>
                        <a:buFont typeface="Symbol" panose="05050102010706020507" pitchFamily="18" charset="2"/>
                        <a:buChar char=""/>
                        <a:tabLst>
                          <a:tab pos="457200" algn="l"/>
                        </a:tabLst>
                      </a:pPr>
                      <a:r>
                        <a:rPr lang="zh-CN" sz="1800" kern="0" dirty="0">
                          <a:effectLst/>
                          <a:latin typeface="宋体" panose="02010600030101010101" pitchFamily="2" charset="-122"/>
                          <a:ea typeface="宋体" panose="02010600030101010101" pitchFamily="2" charset="-122"/>
                        </a:rPr>
                        <a:t>单选、全选和取消，而且会随着选中的商品计算出总价</a:t>
                      </a:r>
                      <a:endParaRPr lang="zh-CN" sz="1800" kern="100" dirty="0">
                        <a:effectLst/>
                        <a:latin typeface="宋体" panose="02010600030101010101" pitchFamily="2" charset="-122"/>
                        <a:ea typeface="宋体" panose="02010600030101010101" pitchFamily="2" charset="-122"/>
                      </a:endParaRPr>
                    </a:p>
                    <a:p>
                      <a:pPr marL="342900" lvl="0" indent="-342900" algn="l">
                        <a:spcAft>
                          <a:spcPts val="0"/>
                        </a:spcAft>
                        <a:buSzPts val="1000"/>
                        <a:buFont typeface="Symbol" panose="05050102010706020507" pitchFamily="18" charset="2"/>
                        <a:buChar char=""/>
                        <a:tabLst>
                          <a:tab pos="457200" algn="l"/>
                        </a:tabLst>
                      </a:pPr>
                      <a:r>
                        <a:rPr lang="zh-CN" sz="1800" kern="0" dirty="0">
                          <a:effectLst/>
                          <a:latin typeface="宋体" panose="02010600030101010101" pitchFamily="2" charset="-122"/>
                          <a:ea typeface="宋体" panose="02010600030101010101" pitchFamily="2" charset="-122"/>
                        </a:rPr>
                        <a:t>单个商品购买数量的增加和减少</a:t>
                      </a:r>
                      <a:endParaRPr lang="zh-CN" sz="1800" kern="100" dirty="0">
                        <a:effectLst/>
                        <a:latin typeface="宋体" panose="02010600030101010101" pitchFamily="2" charset="-122"/>
                        <a:ea typeface="宋体" panose="02010600030101010101" pitchFamily="2" charset="-122"/>
                      </a:endParaRPr>
                    </a:p>
                    <a:p>
                      <a:pPr marL="342900" lvl="0" indent="-342900" algn="l">
                        <a:spcAft>
                          <a:spcPts val="0"/>
                        </a:spcAft>
                        <a:buSzPts val="1000"/>
                        <a:buFont typeface="Symbol" panose="05050102010706020507" pitchFamily="18" charset="2"/>
                        <a:buChar char=""/>
                        <a:tabLst>
                          <a:tab pos="457200" algn="l"/>
                        </a:tabLst>
                      </a:pPr>
                      <a:r>
                        <a:rPr lang="zh-CN" sz="1800" kern="0" dirty="0">
                          <a:effectLst/>
                          <a:latin typeface="宋体" panose="02010600030101010101" pitchFamily="2" charset="-122"/>
                          <a:ea typeface="宋体" panose="02010600030101010101" pitchFamily="2" charset="-122"/>
                        </a:rPr>
                        <a:t>删除商品。当购物车为空时，页面会变为空购物车的布局</a:t>
                      </a:r>
                      <a:endParaRPr lang="zh-CN" sz="1800" kern="100" dirty="0">
                        <a:effectLst/>
                        <a:latin typeface="宋体" panose="02010600030101010101" pitchFamily="2" charset="-122"/>
                        <a:ea typeface="宋体" panose="02010600030101010101" pitchFamily="2" charset="-122"/>
                      </a:endParaRPr>
                    </a:p>
                    <a:p>
                      <a:pPr algn="just">
                        <a:spcAft>
                          <a:spcPts val="0"/>
                        </a:spcAft>
                      </a:pPr>
                      <a:r>
                        <a:rPr lang="en-US" sz="1800" kern="100" dirty="0">
                          <a:effectLst/>
                          <a:latin typeface="宋体" panose="02010600030101010101" pitchFamily="2" charset="-122"/>
                          <a:ea typeface="宋体" panose="02010600030101010101" pitchFamily="2" charset="-122"/>
                        </a:rPr>
                        <a:t> </a:t>
                      </a:r>
                      <a:endParaRPr lang="zh-CN" sz="1800" kern="100" dirty="0">
                        <a:effectLst/>
                        <a:latin typeface="宋体" panose="02010600030101010101" pitchFamily="2" charset="-122"/>
                        <a:ea typeface="宋体" panose="02010600030101010101" pitchFamily="2" charset="-122"/>
                      </a:endParaRPr>
                    </a:p>
                  </a:txBody>
                  <a:tcPr marL="68580" marR="68580" marT="0" marB="0"/>
                </a:tc>
                <a:extLst>
                  <a:ext uri="{0D108BD9-81ED-4DB2-BD59-A6C34878D82A}">
                    <a16:rowId xmlns:a16="http://schemas.microsoft.com/office/drawing/2014/main" val="1401562617"/>
                  </a:ext>
                </a:extLst>
              </a:tr>
            </a:tbl>
          </a:graphicData>
        </a:graphic>
      </p:graphicFrame>
    </p:spTree>
    <p:extLst>
      <p:ext uri="{BB962C8B-B14F-4D97-AF65-F5344CB8AC3E}">
        <p14:creationId xmlns:p14="http://schemas.microsoft.com/office/powerpoint/2010/main" val="2138900976"/>
      </p:ext>
    </p:extLst>
  </p:cSld>
  <p:clrMapOvr>
    <a:masterClrMapping/>
  </p:clrMapOvr>
  <p:transition spd="slow">
    <p:blinds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对功能的规定</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aphicFrame>
        <p:nvGraphicFramePr>
          <p:cNvPr id="2" name="表格 1">
            <a:extLst>
              <a:ext uri="{FF2B5EF4-FFF2-40B4-BE49-F238E27FC236}">
                <a16:creationId xmlns:a16="http://schemas.microsoft.com/office/drawing/2014/main" id="{8744AC44-5A32-4C5E-8006-EA2460A847D2}"/>
              </a:ext>
            </a:extLst>
          </p:cNvPr>
          <p:cNvGraphicFramePr>
            <a:graphicFrameLocks noGrp="1"/>
          </p:cNvGraphicFramePr>
          <p:nvPr>
            <p:extLst>
              <p:ext uri="{D42A27DB-BD31-4B8C-83A1-F6EECF244321}">
                <p14:modId xmlns:p14="http://schemas.microsoft.com/office/powerpoint/2010/main" val="3987424198"/>
              </p:ext>
            </p:extLst>
          </p:nvPr>
        </p:nvGraphicFramePr>
        <p:xfrm>
          <a:off x="920336" y="1038107"/>
          <a:ext cx="10379035" cy="5243451"/>
        </p:xfrm>
        <a:graphic>
          <a:graphicData uri="http://schemas.openxmlformats.org/drawingml/2006/table">
            <a:tbl>
              <a:tblPr firstRow="1" firstCol="1" bandRow="1">
                <a:tableStyleId>{5C22544A-7EE6-4342-B048-85BDC9FD1C3A}</a:tableStyleId>
              </a:tblPr>
              <a:tblGrid>
                <a:gridCol w="2591262">
                  <a:extLst>
                    <a:ext uri="{9D8B030D-6E8A-4147-A177-3AD203B41FA5}">
                      <a16:colId xmlns:a16="http://schemas.microsoft.com/office/drawing/2014/main" val="3855332927"/>
                    </a:ext>
                  </a:extLst>
                </a:gridCol>
                <a:gridCol w="2589990">
                  <a:extLst>
                    <a:ext uri="{9D8B030D-6E8A-4147-A177-3AD203B41FA5}">
                      <a16:colId xmlns:a16="http://schemas.microsoft.com/office/drawing/2014/main" val="3232930311"/>
                    </a:ext>
                  </a:extLst>
                </a:gridCol>
                <a:gridCol w="3562944">
                  <a:extLst>
                    <a:ext uri="{9D8B030D-6E8A-4147-A177-3AD203B41FA5}">
                      <a16:colId xmlns:a16="http://schemas.microsoft.com/office/drawing/2014/main" val="408874292"/>
                    </a:ext>
                  </a:extLst>
                </a:gridCol>
                <a:gridCol w="1634839">
                  <a:extLst>
                    <a:ext uri="{9D8B030D-6E8A-4147-A177-3AD203B41FA5}">
                      <a16:colId xmlns:a16="http://schemas.microsoft.com/office/drawing/2014/main" val="1533638350"/>
                    </a:ext>
                  </a:extLst>
                </a:gridCol>
              </a:tblGrid>
              <a:tr h="5243451">
                <a:tc>
                  <a:txBody>
                    <a:bodyPr/>
                    <a:lstStyle/>
                    <a:p>
                      <a:pPr algn="just">
                        <a:spcAft>
                          <a:spcPts val="0"/>
                        </a:spcAft>
                      </a:pPr>
                      <a:r>
                        <a:rPr lang="zh-CN" sz="1800" kern="100">
                          <a:effectLst/>
                          <a:latin typeface="宋体" panose="02010600030101010101" pitchFamily="2" charset="-122"/>
                          <a:ea typeface="宋体" panose="02010600030101010101" pitchFamily="2" charset="-122"/>
                        </a:rPr>
                        <a:t>评价系统</a:t>
                      </a:r>
                    </a:p>
                  </a:txBody>
                  <a:tcPr marL="62162" marR="62162"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在相应的位置根据相应的要求输入评论</a:t>
                      </a:r>
                    </a:p>
                  </a:txBody>
                  <a:tcPr marL="62162" marR="62162"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因为评论内容要嵌入到其它内容里面，也就是用户在某个内容上面提交的评论要属于这个内容，就是评论内容与被评论的内容之间要关联在一起。比如可以在接口里面用</a:t>
                      </a:r>
                      <a:r>
                        <a:rPr lang="en-US" sz="1800" kern="100" dirty="0">
                          <a:effectLst/>
                          <a:latin typeface="宋体" panose="02010600030101010101" pitchFamily="2" charset="-122"/>
                          <a:ea typeface="宋体" panose="02010600030101010101" pitchFamily="2" charset="-122"/>
                        </a:rPr>
                        <a:t> post </a:t>
                      </a:r>
                      <a:r>
                        <a:rPr lang="zh-CN" sz="1800" kern="100" dirty="0">
                          <a:effectLst/>
                          <a:latin typeface="宋体" panose="02010600030101010101" pitchFamily="2" charset="-122"/>
                          <a:ea typeface="宋体" panose="02010600030101010101" pitchFamily="2" charset="-122"/>
                        </a:rPr>
                        <a:t>属性表示评论所属的内容。评论之间还可以进行回复，一个人留了一条评论，另一个人可以回复这条评论，就是评论与回复之间也应该有个关联，比如在接口里用</a:t>
                      </a:r>
                      <a:r>
                        <a:rPr lang="en-US" sz="1800" kern="100" dirty="0">
                          <a:effectLst/>
                          <a:latin typeface="宋体" panose="02010600030101010101" pitchFamily="2" charset="-122"/>
                          <a:ea typeface="宋体" panose="02010600030101010101" pitchFamily="2" charset="-122"/>
                        </a:rPr>
                        <a:t> parent </a:t>
                      </a:r>
                      <a:r>
                        <a:rPr lang="zh-CN" sz="1800" kern="100" dirty="0">
                          <a:effectLst/>
                          <a:latin typeface="宋体" panose="02010600030101010101" pitchFamily="2" charset="-122"/>
                          <a:ea typeface="宋体" panose="02010600030101010101" pitchFamily="2" charset="-122"/>
                        </a:rPr>
                        <a:t>表示这条评论回复的是哪条评论</a:t>
                      </a:r>
                    </a:p>
                    <a:p>
                      <a:pPr algn="just">
                        <a:spcAft>
                          <a:spcPts val="0"/>
                        </a:spcAft>
                      </a:pPr>
                      <a:r>
                        <a:rPr lang="zh-CN" sz="1800" kern="100" dirty="0">
                          <a:effectLst/>
                          <a:latin typeface="宋体" panose="02010600030101010101" pitchFamily="2" charset="-122"/>
                          <a:ea typeface="宋体" panose="02010600030101010101" pitchFamily="2" charset="-122"/>
                        </a:rPr>
                        <a:t>先在内容页面上显示一个评论列表，我们之间介绍过实施</a:t>
                      </a:r>
                      <a:r>
                        <a:rPr lang="en-US" sz="1800" u="sng" kern="100" dirty="0" err="1">
                          <a:effectLst/>
                          <a:latin typeface="宋体" panose="02010600030101010101" pitchFamily="2" charset="-122"/>
                          <a:ea typeface="宋体" panose="02010600030101010101" pitchFamily="2" charset="-122"/>
                          <a:hlinkClick r:id="rId3"/>
                        </a:rPr>
                        <a:t>内容列表的功能</a:t>
                      </a:r>
                      <a:r>
                        <a:rPr lang="zh-CN" sz="1800" kern="100" dirty="0">
                          <a:effectLst/>
                          <a:latin typeface="宋体" panose="02010600030101010101" pitchFamily="2" charset="-122"/>
                          <a:ea typeface="宋体" panose="02010600030101010101" pitchFamily="2" charset="-122"/>
                        </a:rPr>
                        <a:t>，列表可以</a:t>
                      </a:r>
                      <a:r>
                        <a:rPr lang="en-US" sz="1800" u="sng" kern="100" dirty="0" err="1">
                          <a:effectLst/>
                          <a:latin typeface="宋体" panose="02010600030101010101" pitchFamily="2" charset="-122"/>
                          <a:ea typeface="宋体" panose="02010600030101010101" pitchFamily="2" charset="-122"/>
                          <a:hlinkClick r:id="rId4"/>
                        </a:rPr>
                        <a:t>无限滚动</a:t>
                      </a:r>
                      <a:r>
                        <a:rPr lang="zh-CN" sz="1800" kern="100" dirty="0">
                          <a:effectLst/>
                          <a:latin typeface="宋体" panose="02010600030101010101" pitchFamily="2" charset="-122"/>
                          <a:ea typeface="宋体" panose="02010600030101010101" pitchFamily="2" charset="-122"/>
                        </a:rPr>
                        <a:t>加载新的列表项目。</a:t>
                      </a:r>
                    </a:p>
                  </a:txBody>
                  <a:tcPr marL="62162" marR="62162"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提示是否评论成功</a:t>
                      </a:r>
                    </a:p>
                    <a:p>
                      <a:pPr algn="just">
                        <a:spcAft>
                          <a:spcPts val="0"/>
                        </a:spcAft>
                      </a:pPr>
                      <a:r>
                        <a:rPr lang="zh-CN" sz="1800" kern="100" dirty="0">
                          <a:effectLst/>
                          <a:latin typeface="宋体" panose="02010600030101010101" pitchFamily="2" charset="-122"/>
                          <a:ea typeface="宋体" panose="02010600030101010101" pitchFamily="2" charset="-122"/>
                        </a:rPr>
                        <a:t>显示评论</a:t>
                      </a:r>
                    </a:p>
                  </a:txBody>
                  <a:tcPr marL="62162" marR="62162" marT="0" marB="0"/>
                </a:tc>
                <a:extLst>
                  <a:ext uri="{0D108BD9-81ED-4DB2-BD59-A6C34878D82A}">
                    <a16:rowId xmlns:a16="http://schemas.microsoft.com/office/drawing/2014/main" val="1436140098"/>
                  </a:ext>
                </a:extLst>
              </a:tr>
            </a:tbl>
          </a:graphicData>
        </a:graphic>
      </p:graphicFrame>
    </p:spTree>
    <p:extLst>
      <p:ext uri="{BB962C8B-B14F-4D97-AF65-F5344CB8AC3E}">
        <p14:creationId xmlns:p14="http://schemas.microsoft.com/office/powerpoint/2010/main" val="2255994502"/>
      </p:ext>
    </p:extLst>
  </p:cSld>
  <p:clrMapOvr>
    <a:masterClrMapping/>
  </p:clrMapOvr>
  <p:transition spd="slow">
    <p:blinds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对功能的规定</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aphicFrame>
        <p:nvGraphicFramePr>
          <p:cNvPr id="3" name="表格 2">
            <a:extLst>
              <a:ext uri="{FF2B5EF4-FFF2-40B4-BE49-F238E27FC236}">
                <a16:creationId xmlns:a16="http://schemas.microsoft.com/office/drawing/2014/main" id="{02CE5BED-A603-46FF-84B8-BE1F4243C8C2}"/>
              </a:ext>
            </a:extLst>
          </p:cNvPr>
          <p:cNvGraphicFramePr>
            <a:graphicFrameLocks noGrp="1"/>
          </p:cNvGraphicFramePr>
          <p:nvPr>
            <p:extLst>
              <p:ext uri="{D42A27DB-BD31-4B8C-83A1-F6EECF244321}">
                <p14:modId xmlns:p14="http://schemas.microsoft.com/office/powerpoint/2010/main" val="719783490"/>
              </p:ext>
            </p:extLst>
          </p:nvPr>
        </p:nvGraphicFramePr>
        <p:xfrm>
          <a:off x="920337" y="1038107"/>
          <a:ext cx="10323050" cy="5243451"/>
        </p:xfrm>
        <a:graphic>
          <a:graphicData uri="http://schemas.openxmlformats.org/drawingml/2006/table">
            <a:tbl>
              <a:tblPr firstRow="1" firstCol="1" bandRow="1">
                <a:tableStyleId>{5C22544A-7EE6-4342-B048-85BDC9FD1C3A}</a:tableStyleId>
              </a:tblPr>
              <a:tblGrid>
                <a:gridCol w="2577284">
                  <a:extLst>
                    <a:ext uri="{9D8B030D-6E8A-4147-A177-3AD203B41FA5}">
                      <a16:colId xmlns:a16="http://schemas.microsoft.com/office/drawing/2014/main" val="314853089"/>
                    </a:ext>
                  </a:extLst>
                </a:gridCol>
                <a:gridCol w="2576022">
                  <a:extLst>
                    <a:ext uri="{9D8B030D-6E8A-4147-A177-3AD203B41FA5}">
                      <a16:colId xmlns:a16="http://schemas.microsoft.com/office/drawing/2014/main" val="2590576259"/>
                    </a:ext>
                  </a:extLst>
                </a:gridCol>
                <a:gridCol w="4084147">
                  <a:extLst>
                    <a:ext uri="{9D8B030D-6E8A-4147-A177-3AD203B41FA5}">
                      <a16:colId xmlns:a16="http://schemas.microsoft.com/office/drawing/2014/main" val="1464217395"/>
                    </a:ext>
                  </a:extLst>
                </a:gridCol>
                <a:gridCol w="1085597">
                  <a:extLst>
                    <a:ext uri="{9D8B030D-6E8A-4147-A177-3AD203B41FA5}">
                      <a16:colId xmlns:a16="http://schemas.microsoft.com/office/drawing/2014/main" val="2512136161"/>
                    </a:ext>
                  </a:extLst>
                </a:gridCol>
              </a:tblGrid>
              <a:tr h="5243451">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支付功能</a:t>
                      </a:r>
                    </a:p>
                  </a:txBody>
                  <a:tcPr marL="34323" marR="34323" marT="0" marB="0"/>
                </a:tc>
                <a:tc>
                  <a:txBody>
                    <a:bodyPr/>
                    <a:lstStyle/>
                    <a:p>
                      <a:pPr algn="just">
                        <a:spcAft>
                          <a:spcPts val="0"/>
                        </a:spcAft>
                      </a:pPr>
                      <a:r>
                        <a:rPr lang="en-US" sz="1800" kern="100">
                          <a:effectLst/>
                          <a:latin typeface="宋体" panose="02010600030101010101" pitchFamily="2" charset="-122"/>
                          <a:ea typeface="宋体" panose="02010600030101010101" pitchFamily="2" charset="-122"/>
                        </a:rPr>
                        <a:t> </a:t>
                      </a:r>
                      <a:endParaRPr lang="zh-CN" sz="1800" kern="100">
                        <a:effectLst/>
                        <a:latin typeface="宋体" panose="02010600030101010101" pitchFamily="2" charset="-122"/>
                        <a:ea typeface="宋体" panose="02010600030101010101" pitchFamily="2" charset="-122"/>
                      </a:endParaRPr>
                    </a:p>
                  </a:txBody>
                  <a:tcPr marL="34323" marR="34323" marT="0" marB="0"/>
                </a:tc>
                <a:tc>
                  <a:txBody>
                    <a:bodyPr/>
                    <a:lstStyle/>
                    <a:p>
                      <a:pPr marL="342900" lvl="0" indent="-342900" algn="l">
                        <a:spcBef>
                          <a:spcPts val="600"/>
                        </a:spcBef>
                        <a:spcAft>
                          <a:spcPts val="0"/>
                        </a:spcAft>
                        <a:buSzPts val="1000"/>
                        <a:buFont typeface="Symbol" panose="05050102010706020507" pitchFamily="18" charset="2"/>
                        <a:buChar char=""/>
                        <a:tabLst>
                          <a:tab pos="457200" algn="l"/>
                        </a:tabLst>
                      </a:pPr>
                      <a:r>
                        <a:rPr lang="zh-CN" sz="1800" kern="0" dirty="0">
                          <a:effectLst/>
                          <a:latin typeface="宋体" panose="02010600030101010101" pitchFamily="2" charset="-122"/>
                          <a:ea typeface="宋体" panose="02010600030101010101" pitchFamily="2" charset="-122"/>
                        </a:rPr>
                        <a:t>前端携带支付需要的数据</a:t>
                      </a:r>
                      <a:r>
                        <a:rPr lang="en-US" sz="1800" kern="0" dirty="0">
                          <a:effectLst/>
                          <a:latin typeface="宋体" panose="02010600030101010101" pitchFamily="2" charset="-122"/>
                          <a:ea typeface="宋体" panose="02010600030101010101" pitchFamily="2" charset="-122"/>
                        </a:rPr>
                        <a:t>(</a:t>
                      </a:r>
                      <a:r>
                        <a:rPr lang="zh-CN" sz="1800" kern="0" dirty="0">
                          <a:effectLst/>
                          <a:latin typeface="宋体" panose="02010600030101010101" pitchFamily="2" charset="-122"/>
                          <a:ea typeface="宋体" panose="02010600030101010101" pitchFamily="2" charset="-122"/>
                        </a:rPr>
                        <a:t>商品</a:t>
                      </a:r>
                      <a:r>
                        <a:rPr lang="en-US" sz="1800" kern="0" dirty="0">
                          <a:effectLst/>
                          <a:latin typeface="宋体" panose="02010600030101010101" pitchFamily="2" charset="-122"/>
                          <a:ea typeface="宋体" panose="02010600030101010101" pitchFamily="2" charset="-122"/>
                        </a:rPr>
                        <a:t>id</a:t>
                      </a:r>
                      <a:r>
                        <a:rPr lang="zh-CN" sz="1800" kern="0" dirty="0">
                          <a:effectLst/>
                          <a:latin typeface="宋体" panose="02010600030101010101" pitchFamily="2" charset="-122"/>
                          <a:ea typeface="宋体" panose="02010600030101010101" pitchFamily="2" charset="-122"/>
                        </a:rPr>
                        <a:t>，购买数量等</a:t>
                      </a:r>
                      <a:r>
                        <a:rPr lang="en-US" sz="1800" kern="0" dirty="0">
                          <a:effectLst/>
                          <a:latin typeface="宋体" panose="02010600030101010101" pitchFamily="2" charset="-122"/>
                          <a:ea typeface="宋体" panose="02010600030101010101" pitchFamily="2" charset="-122"/>
                        </a:rPr>
                        <a:t>)</a:t>
                      </a:r>
                      <a:r>
                        <a:rPr lang="zh-CN" sz="1800" kern="0" dirty="0">
                          <a:effectLst/>
                          <a:latin typeface="宋体" panose="02010600030101010101" pitchFamily="2" charset="-122"/>
                          <a:ea typeface="宋体" panose="02010600030101010101" pitchFamily="2" charset="-122"/>
                        </a:rPr>
                        <a:t>发起支付请求</a:t>
                      </a:r>
                      <a:endParaRPr lang="zh-CN" sz="1800" kern="100" dirty="0">
                        <a:effectLst/>
                        <a:latin typeface="宋体" panose="02010600030101010101" pitchFamily="2" charset="-122"/>
                        <a:ea typeface="宋体" panose="02010600030101010101" pitchFamily="2" charset="-122"/>
                      </a:endParaRPr>
                    </a:p>
                    <a:p>
                      <a:pPr marL="342900" lvl="0" indent="-342900" algn="l">
                        <a:spcBef>
                          <a:spcPts val="600"/>
                        </a:spcBef>
                        <a:spcAft>
                          <a:spcPts val="0"/>
                        </a:spcAft>
                        <a:buSzPts val="1000"/>
                        <a:buFont typeface="Symbol" panose="05050102010706020507" pitchFamily="18" charset="2"/>
                        <a:buChar char=""/>
                        <a:tabLst>
                          <a:tab pos="457200" algn="l"/>
                        </a:tabLst>
                      </a:pPr>
                      <a:r>
                        <a:rPr lang="zh-CN" sz="1800" kern="0" dirty="0">
                          <a:effectLst/>
                          <a:latin typeface="宋体" panose="02010600030101010101" pitchFamily="2" charset="-122"/>
                          <a:ea typeface="宋体" panose="02010600030101010101" pitchFamily="2" charset="-122"/>
                        </a:rPr>
                        <a:t>后端在接收到支付请求后，处理支付数据，然后携带处理后的数据请求 微信服务器 的 支付统一下单接口</a:t>
                      </a:r>
                      <a:endParaRPr lang="zh-CN" sz="1800" kern="100" dirty="0">
                        <a:effectLst/>
                        <a:latin typeface="宋体" panose="02010600030101010101" pitchFamily="2" charset="-122"/>
                        <a:ea typeface="宋体" panose="02010600030101010101" pitchFamily="2" charset="-122"/>
                      </a:endParaRPr>
                    </a:p>
                    <a:p>
                      <a:pPr marL="342900" lvl="0" indent="-342900" algn="l">
                        <a:spcBef>
                          <a:spcPts val="600"/>
                        </a:spcBef>
                        <a:spcAft>
                          <a:spcPts val="0"/>
                        </a:spcAft>
                        <a:buSzPts val="1000"/>
                        <a:buFont typeface="Symbol" panose="05050102010706020507" pitchFamily="18" charset="2"/>
                        <a:buChar char=""/>
                        <a:tabLst>
                          <a:tab pos="457200" algn="l"/>
                        </a:tabLst>
                      </a:pPr>
                      <a:r>
                        <a:rPr lang="zh-CN" sz="1800" kern="0" dirty="0">
                          <a:effectLst/>
                          <a:latin typeface="宋体" panose="02010600030101010101" pitchFamily="2" charset="-122"/>
                          <a:ea typeface="宋体" panose="02010600030101010101" pitchFamily="2" charset="-122"/>
                        </a:rPr>
                        <a:t>后端接收到上一步请求微信服务器的返回数据，再次处理，然后返回前端让前端可以开始支付。</a:t>
                      </a:r>
                      <a:endParaRPr lang="zh-CN" sz="1800" kern="100" dirty="0">
                        <a:effectLst/>
                        <a:latin typeface="宋体" panose="02010600030101010101" pitchFamily="2" charset="-122"/>
                        <a:ea typeface="宋体" panose="02010600030101010101" pitchFamily="2" charset="-122"/>
                      </a:endParaRPr>
                    </a:p>
                    <a:p>
                      <a:pPr marL="342900" lvl="0" indent="-342900" algn="l">
                        <a:spcBef>
                          <a:spcPts val="600"/>
                        </a:spcBef>
                        <a:spcAft>
                          <a:spcPts val="0"/>
                        </a:spcAft>
                        <a:buSzPts val="1000"/>
                        <a:buFont typeface="Symbol" panose="05050102010706020507" pitchFamily="18" charset="2"/>
                        <a:buChar char=""/>
                        <a:tabLst>
                          <a:tab pos="457200" algn="l"/>
                        </a:tabLst>
                      </a:pPr>
                      <a:r>
                        <a:rPr lang="zh-CN" sz="1800" kern="0" dirty="0">
                          <a:effectLst/>
                          <a:latin typeface="宋体" panose="02010600030101010101" pitchFamily="2" charset="-122"/>
                          <a:ea typeface="宋体" panose="02010600030101010101" pitchFamily="2" charset="-122"/>
                        </a:rPr>
                        <a:t>前端进行支付动作</a:t>
                      </a:r>
                      <a:endParaRPr lang="zh-CN" sz="1800" kern="100" dirty="0">
                        <a:effectLst/>
                        <a:latin typeface="宋体" panose="02010600030101010101" pitchFamily="2" charset="-122"/>
                        <a:ea typeface="宋体" panose="02010600030101010101" pitchFamily="2" charset="-122"/>
                      </a:endParaRPr>
                    </a:p>
                    <a:p>
                      <a:pPr marL="342900" lvl="0" indent="-342900" algn="l">
                        <a:spcBef>
                          <a:spcPts val="600"/>
                        </a:spcBef>
                        <a:spcAft>
                          <a:spcPts val="0"/>
                        </a:spcAft>
                        <a:buSzPts val="1000"/>
                        <a:buFont typeface="Symbol" panose="05050102010706020507" pitchFamily="18" charset="2"/>
                        <a:buChar char=""/>
                        <a:tabLst>
                          <a:tab pos="457200" algn="l"/>
                        </a:tabLst>
                      </a:pPr>
                      <a:r>
                        <a:rPr lang="zh-CN" sz="1800" kern="0" dirty="0">
                          <a:effectLst/>
                          <a:latin typeface="宋体" panose="02010600030101010101" pitchFamily="2" charset="-122"/>
                          <a:ea typeface="宋体" panose="02010600030101010101" pitchFamily="2" charset="-122"/>
                        </a:rPr>
                        <a:t>前端支付完成后，微信服务器会向后端发送支付通知（也就是微信要告诉你客户已经付过钱了），后端根据这个通知确定支付完成，然后就去做支付完成后的相应动作，比如修改订单状态，添加交易日志啊等等。</a:t>
                      </a:r>
                      <a:endParaRPr lang="zh-CN" sz="1800" kern="100" dirty="0">
                        <a:effectLst/>
                        <a:latin typeface="宋体" panose="02010600030101010101" pitchFamily="2" charset="-122"/>
                        <a:ea typeface="宋体" panose="02010600030101010101" pitchFamily="2" charset="-122"/>
                      </a:endParaRPr>
                    </a:p>
                    <a:p>
                      <a:pPr algn="just">
                        <a:spcAft>
                          <a:spcPts val="0"/>
                        </a:spcAft>
                      </a:pPr>
                      <a:r>
                        <a:rPr lang="en-US" sz="1800" kern="100" dirty="0">
                          <a:effectLst/>
                          <a:latin typeface="宋体" panose="02010600030101010101" pitchFamily="2" charset="-122"/>
                          <a:ea typeface="宋体" panose="02010600030101010101" pitchFamily="2" charset="-122"/>
                        </a:rPr>
                        <a:t> </a:t>
                      </a:r>
                      <a:endParaRPr lang="zh-CN" sz="1800" kern="100" dirty="0">
                        <a:effectLst/>
                        <a:latin typeface="宋体" panose="02010600030101010101" pitchFamily="2" charset="-122"/>
                        <a:ea typeface="宋体" panose="02010600030101010101" pitchFamily="2" charset="-122"/>
                      </a:endParaRPr>
                    </a:p>
                  </a:txBody>
                  <a:tcPr marL="34323" marR="34323" marT="0" marB="0"/>
                </a:tc>
                <a:tc>
                  <a:txBody>
                    <a:bodyPr/>
                    <a:lstStyle/>
                    <a:p>
                      <a:pPr algn="just">
                        <a:spcAft>
                          <a:spcPts val="0"/>
                        </a:spcAft>
                      </a:pPr>
                      <a:r>
                        <a:rPr lang="en-US" sz="500" kern="100" dirty="0">
                          <a:effectLst/>
                        </a:rPr>
                        <a:t> </a:t>
                      </a:r>
                      <a:endParaRPr lang="zh-CN" sz="500" kern="100" dirty="0">
                        <a:effectLst/>
                        <a:latin typeface="Times New Roman" panose="02020603050405020304" pitchFamily="18" charset="0"/>
                        <a:ea typeface="宋体" panose="02010600030101010101" pitchFamily="2" charset="-122"/>
                      </a:endParaRPr>
                    </a:p>
                  </a:txBody>
                  <a:tcPr marL="34323" marR="34323" marT="0" marB="0"/>
                </a:tc>
                <a:extLst>
                  <a:ext uri="{0D108BD9-81ED-4DB2-BD59-A6C34878D82A}">
                    <a16:rowId xmlns:a16="http://schemas.microsoft.com/office/drawing/2014/main" val="3409537680"/>
                  </a:ext>
                </a:extLst>
              </a:tr>
            </a:tbl>
          </a:graphicData>
        </a:graphic>
      </p:graphicFrame>
    </p:spTree>
    <p:extLst>
      <p:ext uri="{BB962C8B-B14F-4D97-AF65-F5344CB8AC3E}">
        <p14:creationId xmlns:p14="http://schemas.microsoft.com/office/powerpoint/2010/main" val="444238456"/>
      </p:ext>
    </p:extLst>
  </p:cSld>
  <p:clrMapOvr>
    <a:masterClrMapping/>
  </p:clrMapOvr>
  <p:transition spd="slow">
    <p:blinds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对功能的规定</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aphicFrame>
        <p:nvGraphicFramePr>
          <p:cNvPr id="2" name="表格 1">
            <a:extLst>
              <a:ext uri="{FF2B5EF4-FFF2-40B4-BE49-F238E27FC236}">
                <a16:creationId xmlns:a16="http://schemas.microsoft.com/office/drawing/2014/main" id="{DFACC169-D937-4E9D-912F-5845EC9E151D}"/>
              </a:ext>
            </a:extLst>
          </p:cNvPr>
          <p:cNvGraphicFramePr>
            <a:graphicFrameLocks noGrp="1"/>
          </p:cNvGraphicFramePr>
          <p:nvPr>
            <p:extLst>
              <p:ext uri="{D42A27DB-BD31-4B8C-83A1-F6EECF244321}">
                <p14:modId xmlns:p14="http://schemas.microsoft.com/office/powerpoint/2010/main" val="1293509938"/>
              </p:ext>
            </p:extLst>
          </p:nvPr>
        </p:nvGraphicFramePr>
        <p:xfrm>
          <a:off x="920338" y="1021572"/>
          <a:ext cx="10416355" cy="5277156"/>
        </p:xfrm>
        <a:graphic>
          <a:graphicData uri="http://schemas.openxmlformats.org/drawingml/2006/table">
            <a:tbl>
              <a:tblPr firstRow="1" firstCol="1" bandRow="1">
                <a:tableStyleId>{5C22544A-7EE6-4342-B048-85BDC9FD1C3A}</a:tableStyleId>
              </a:tblPr>
              <a:tblGrid>
                <a:gridCol w="2600579">
                  <a:extLst>
                    <a:ext uri="{9D8B030D-6E8A-4147-A177-3AD203B41FA5}">
                      <a16:colId xmlns:a16="http://schemas.microsoft.com/office/drawing/2014/main" val="2221762287"/>
                    </a:ext>
                  </a:extLst>
                </a:gridCol>
                <a:gridCol w="2202323">
                  <a:extLst>
                    <a:ext uri="{9D8B030D-6E8A-4147-A177-3AD203B41FA5}">
                      <a16:colId xmlns:a16="http://schemas.microsoft.com/office/drawing/2014/main" val="3080516058"/>
                    </a:ext>
                  </a:extLst>
                </a:gridCol>
                <a:gridCol w="3689210">
                  <a:extLst>
                    <a:ext uri="{9D8B030D-6E8A-4147-A177-3AD203B41FA5}">
                      <a16:colId xmlns:a16="http://schemas.microsoft.com/office/drawing/2014/main" val="2411624252"/>
                    </a:ext>
                  </a:extLst>
                </a:gridCol>
                <a:gridCol w="1924243">
                  <a:extLst>
                    <a:ext uri="{9D8B030D-6E8A-4147-A177-3AD203B41FA5}">
                      <a16:colId xmlns:a16="http://schemas.microsoft.com/office/drawing/2014/main" val="381732211"/>
                    </a:ext>
                  </a:extLst>
                </a:gridCol>
              </a:tblGrid>
              <a:tr h="1280954">
                <a:tc>
                  <a:txBody>
                    <a:bodyPr/>
                    <a:lstStyle/>
                    <a:p>
                      <a:pPr algn="just">
                        <a:spcAft>
                          <a:spcPts val="0"/>
                        </a:spcAft>
                      </a:pPr>
                      <a:r>
                        <a:rPr lang="zh-CN" sz="1800" kern="100">
                          <a:effectLst/>
                          <a:latin typeface="宋体" panose="02010600030101010101" pitchFamily="2" charset="-122"/>
                          <a:ea typeface="宋体" panose="02010600030101010101" pitchFamily="2" charset="-122"/>
                        </a:rPr>
                        <a:t>商品分类设置</a:t>
                      </a:r>
                      <a:endParaRPr lang="zh-CN" sz="1800" kern="10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tc>
                  <a:txBody>
                    <a:bodyPr/>
                    <a:lstStyle/>
                    <a:p>
                      <a:pPr algn="just">
                        <a:spcAft>
                          <a:spcPts val="0"/>
                        </a:spcAft>
                      </a:pPr>
                      <a:r>
                        <a:rPr lang="en-US" sz="1800" kern="100">
                          <a:effectLst/>
                          <a:latin typeface="宋体" panose="02010600030101010101" pitchFamily="2" charset="-122"/>
                          <a:ea typeface="宋体" panose="02010600030101010101" pitchFamily="2" charset="-122"/>
                        </a:rPr>
                        <a:t> </a:t>
                      </a:r>
                      <a:endParaRPr lang="zh-CN" sz="1800" kern="10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数据部分，一般情况都是访问接口获取数据的，这里并没有使用网络访问，为了简化</a:t>
                      </a:r>
                      <a:r>
                        <a:rPr lang="en-US" sz="1800" kern="100">
                          <a:effectLst/>
                          <a:latin typeface="宋体" panose="02010600030101010101" pitchFamily="2" charset="-122"/>
                          <a:ea typeface="宋体" panose="02010600030101010101" pitchFamily="2" charset="-122"/>
                        </a:rPr>
                        <a:t>demo</a:t>
                      </a:r>
                      <a:r>
                        <a:rPr lang="zh-CN" sz="1800" kern="100">
                          <a:effectLst/>
                          <a:latin typeface="宋体" panose="02010600030101010101" pitchFamily="2" charset="-122"/>
                          <a:ea typeface="宋体" panose="02010600030101010101" pitchFamily="2" charset="-122"/>
                        </a:rPr>
                        <a:t>，直接把一组数据放在</a:t>
                      </a:r>
                      <a:r>
                        <a:rPr lang="en-US" sz="1800" kern="100">
                          <a:effectLst/>
                          <a:latin typeface="宋体" panose="02010600030101010101" pitchFamily="2" charset="-122"/>
                          <a:ea typeface="宋体" panose="02010600030101010101" pitchFamily="2" charset="-122"/>
                        </a:rPr>
                        <a:t>data</a:t>
                      </a:r>
                      <a:r>
                        <a:rPr lang="zh-CN" sz="1800" kern="100">
                          <a:effectLst/>
                          <a:latin typeface="宋体" panose="02010600030101010101" pitchFamily="2" charset="-122"/>
                          <a:ea typeface="宋体" panose="02010600030101010101" pitchFamily="2" charset="-122"/>
                        </a:rPr>
                        <a:t>对象中</a:t>
                      </a:r>
                      <a:endParaRPr lang="zh-CN" sz="1800" kern="10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显示商品分类</a:t>
                      </a:r>
                      <a:endParaRPr lang="zh-CN" sz="1800" kern="10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extLst>
                  <a:ext uri="{0D108BD9-81ED-4DB2-BD59-A6C34878D82A}">
                    <a16:rowId xmlns:a16="http://schemas.microsoft.com/office/drawing/2014/main" val="563856848"/>
                  </a:ext>
                </a:extLst>
              </a:tr>
              <a:tr h="3721882">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实名认证</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输入相关要求的信息</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tc>
                  <a:txBody>
                    <a:bodyPr/>
                    <a:lstStyle/>
                    <a:p>
                      <a:pPr>
                        <a:spcAft>
                          <a:spcPts val="1125"/>
                        </a:spcAft>
                      </a:pPr>
                      <a:r>
                        <a:rPr lang="zh-CN" sz="1800">
                          <a:effectLst/>
                          <a:latin typeface="宋体" panose="02010600030101010101" pitchFamily="2" charset="-122"/>
                          <a:ea typeface="宋体" panose="02010600030101010101" pitchFamily="2" charset="-122"/>
                        </a:rPr>
                        <a:t>名称</a:t>
                      </a:r>
                      <a:r>
                        <a:rPr lang="en-US" sz="1800">
                          <a:effectLst/>
                          <a:latin typeface="宋体" panose="02010600030101010101" pitchFamily="2" charset="-122"/>
                          <a:ea typeface="宋体" panose="02010600030101010101" pitchFamily="2" charset="-122"/>
                        </a:rPr>
                        <a:t>: getRealnameAuthInfo</a:t>
                      </a:r>
                      <a:endParaRPr lang="zh-CN" sz="1800">
                        <a:effectLst/>
                        <a:latin typeface="宋体" panose="02010600030101010101" pitchFamily="2" charset="-122"/>
                        <a:ea typeface="宋体" panose="02010600030101010101" pitchFamily="2" charset="-122"/>
                      </a:endParaRPr>
                    </a:p>
                    <a:p>
                      <a:pPr>
                        <a:spcAft>
                          <a:spcPts val="1125"/>
                        </a:spcAft>
                      </a:pPr>
                      <a:r>
                        <a:rPr lang="zh-CN" sz="1800">
                          <a:effectLst/>
                          <a:latin typeface="宋体" panose="02010600030101010101" pitchFamily="2" charset="-122"/>
                          <a:ea typeface="宋体" panose="02010600030101010101" pitchFamily="2" charset="-122"/>
                        </a:rPr>
                        <a:t>功能：经过用户授权，可获得用户在微信支付认证的姓名以及身份证信息（非身份证的其他证件信息暂不提供授权）</a:t>
                      </a:r>
                    </a:p>
                    <a:p>
                      <a:pPr>
                        <a:spcAft>
                          <a:spcPts val="1125"/>
                        </a:spcAft>
                      </a:pPr>
                      <a:r>
                        <a:rPr lang="zh-CN" sz="1800">
                          <a:effectLst/>
                          <a:latin typeface="宋体" panose="02010600030101010101" pitchFamily="2" charset="-122"/>
                          <a:ea typeface="宋体" panose="02010600030101010101" pitchFamily="2" charset="-122"/>
                        </a:rPr>
                        <a:t>验证方式：因为需要用户主动触发才能发起获取实名信息接口，所以该功能不由</a:t>
                      </a:r>
                      <a:r>
                        <a:rPr lang="en-US" sz="1800">
                          <a:effectLst/>
                          <a:latin typeface="宋体" panose="02010600030101010101" pitchFamily="2" charset="-122"/>
                          <a:ea typeface="宋体" panose="02010600030101010101" pitchFamily="2" charset="-122"/>
                        </a:rPr>
                        <a:t> API </a:t>
                      </a:r>
                      <a:r>
                        <a:rPr lang="zh-CN" sz="1800">
                          <a:effectLst/>
                          <a:latin typeface="宋体" panose="02010600030101010101" pitchFamily="2" charset="-122"/>
                          <a:ea typeface="宋体" panose="02010600030101010101" pitchFamily="2" charset="-122"/>
                        </a:rPr>
                        <a:t>来调用，需用</a:t>
                      </a:r>
                      <a:r>
                        <a:rPr lang="en-US" sz="1800">
                          <a:effectLst/>
                          <a:latin typeface="宋体" panose="02010600030101010101" pitchFamily="2" charset="-122"/>
                          <a:ea typeface="宋体" panose="02010600030101010101" pitchFamily="2" charset="-122"/>
                        </a:rPr>
                        <a:t> &lt;button&gt; </a:t>
                      </a:r>
                      <a:r>
                        <a:rPr lang="zh-CN" sz="1800">
                          <a:effectLst/>
                          <a:latin typeface="宋体" panose="02010600030101010101" pitchFamily="2" charset="-122"/>
                          <a:ea typeface="宋体" panose="02010600030101010101" pitchFamily="2" charset="-122"/>
                        </a:rPr>
                        <a:t>组件的点击来触发。且需要用户输入微信支付密码验证后，方可算授权。</a:t>
                      </a:r>
                    </a:p>
                    <a:p>
                      <a:pPr algn="just">
                        <a:spcAft>
                          <a:spcPts val="0"/>
                        </a:spcAft>
                      </a:pPr>
                      <a:r>
                        <a:rPr lang="en-US" sz="1800" kern="100">
                          <a:effectLst/>
                          <a:latin typeface="宋体" panose="02010600030101010101" pitchFamily="2" charset="-122"/>
                          <a:ea typeface="宋体" panose="02010600030101010101" pitchFamily="2" charset="-122"/>
                        </a:rPr>
                        <a:t> </a:t>
                      </a:r>
                      <a:endParaRPr lang="zh-CN" sz="1800" kern="10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显示是否认证成功</a:t>
                      </a:r>
                    </a:p>
                    <a:p>
                      <a:pPr algn="just">
                        <a:spcAft>
                          <a:spcPts val="0"/>
                        </a:spcAft>
                      </a:pPr>
                      <a:r>
                        <a:rPr lang="zh-CN" sz="1800" kern="100" dirty="0">
                          <a:effectLst/>
                          <a:latin typeface="宋体" panose="02010600030101010101" pitchFamily="2" charset="-122"/>
                          <a:ea typeface="宋体" panose="02010600030101010101" pitchFamily="2" charset="-122"/>
                        </a:rPr>
                        <a:t>若未成功，小程序功能不对该用户开放</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extLst>
                  <a:ext uri="{0D108BD9-81ED-4DB2-BD59-A6C34878D82A}">
                    <a16:rowId xmlns:a16="http://schemas.microsoft.com/office/drawing/2014/main" val="3712695923"/>
                  </a:ext>
                </a:extLst>
              </a:tr>
              <a:tr h="273687">
                <a:tc>
                  <a:txBody>
                    <a:bodyPr/>
                    <a:lstStyle/>
                    <a:p>
                      <a:pPr algn="just">
                        <a:spcAft>
                          <a:spcPts val="0"/>
                        </a:spcAft>
                      </a:pPr>
                      <a:r>
                        <a:rPr lang="zh-CN" sz="1800" kern="100">
                          <a:effectLst/>
                          <a:latin typeface="宋体" panose="02010600030101010101" pitchFamily="2" charset="-122"/>
                          <a:ea typeface="宋体" panose="02010600030101010101" pitchFamily="2" charset="-122"/>
                        </a:rPr>
                        <a:t>回复及申诉系统</a:t>
                      </a:r>
                      <a:endParaRPr lang="zh-CN" sz="1800" kern="10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tc>
                  <a:txBody>
                    <a:bodyPr/>
                    <a:lstStyle/>
                    <a:p>
                      <a:pPr algn="just">
                        <a:spcAft>
                          <a:spcPts val="0"/>
                        </a:spcAft>
                      </a:pPr>
                      <a:r>
                        <a:rPr lang="en-US" sz="1800" kern="100" dirty="0">
                          <a:effectLst/>
                          <a:latin typeface="宋体" panose="02010600030101010101" pitchFamily="2" charset="-122"/>
                          <a:ea typeface="宋体" panose="02010600030101010101" pitchFamily="2" charset="-122"/>
                        </a:rPr>
                        <a:t> </a:t>
                      </a:r>
                      <a:endParaRPr lang="zh-CN" sz="1800" kern="100" dirty="0">
                        <a:effectLst/>
                        <a:latin typeface="宋体" panose="02010600030101010101" pitchFamily="2" charset="-122"/>
                        <a:ea typeface="宋体" panose="02010600030101010101" pitchFamily="2" charset="-122"/>
                        <a:cs typeface="宋体" panose="02010600030101010101" pitchFamily="2" charset="-122"/>
                      </a:endParaRPr>
                    </a:p>
                  </a:txBody>
                  <a:tcPr marL="51853" marR="51853" marT="0" marB="0"/>
                </a:tc>
                <a:tc>
                  <a:txBody>
                    <a:bodyPr/>
                    <a:lstStyle/>
                    <a:p>
                      <a:pPr algn="just">
                        <a:spcAft>
                          <a:spcPts val="0"/>
                        </a:spcAft>
                      </a:pPr>
                      <a:r>
                        <a:rPr lang="en-US" sz="800" kern="100">
                          <a:effectLst/>
                        </a:rPr>
                        <a:t> </a:t>
                      </a:r>
                      <a:endParaRPr lang="zh-CN" sz="800" kern="100">
                        <a:effectLst/>
                        <a:latin typeface="Times New Roman" panose="02020603050405020304" pitchFamily="18" charset="0"/>
                        <a:ea typeface="宋体" panose="02010600030101010101" pitchFamily="2" charset="-122"/>
                        <a:cs typeface="宋体" panose="02010600030101010101" pitchFamily="2" charset="-122"/>
                      </a:endParaRPr>
                    </a:p>
                  </a:txBody>
                  <a:tcPr marL="51853" marR="51853" marT="0" marB="0"/>
                </a:tc>
                <a:tc>
                  <a:txBody>
                    <a:bodyPr/>
                    <a:lstStyle/>
                    <a:p>
                      <a:pPr algn="just">
                        <a:spcAft>
                          <a:spcPts val="0"/>
                        </a:spcAft>
                      </a:pPr>
                      <a:r>
                        <a:rPr lang="en-US" sz="800" kern="100" dirty="0">
                          <a:effectLst/>
                        </a:rPr>
                        <a:t> </a:t>
                      </a:r>
                      <a:endParaRPr lang="zh-CN" sz="800" kern="100" dirty="0">
                        <a:effectLst/>
                        <a:latin typeface="Times New Roman" panose="02020603050405020304" pitchFamily="18" charset="0"/>
                        <a:ea typeface="宋体" panose="02010600030101010101" pitchFamily="2" charset="-122"/>
                        <a:cs typeface="宋体" panose="02010600030101010101" pitchFamily="2" charset="-122"/>
                      </a:endParaRPr>
                    </a:p>
                  </a:txBody>
                  <a:tcPr marL="51853" marR="51853" marT="0" marB="0"/>
                </a:tc>
                <a:extLst>
                  <a:ext uri="{0D108BD9-81ED-4DB2-BD59-A6C34878D82A}">
                    <a16:rowId xmlns:a16="http://schemas.microsoft.com/office/drawing/2014/main" val="3881446627"/>
                  </a:ext>
                </a:extLst>
              </a:tr>
            </a:tbl>
          </a:graphicData>
        </a:graphic>
      </p:graphicFrame>
    </p:spTree>
    <p:extLst>
      <p:ext uri="{BB962C8B-B14F-4D97-AF65-F5344CB8AC3E}">
        <p14:creationId xmlns:p14="http://schemas.microsoft.com/office/powerpoint/2010/main" val="2205247464"/>
      </p:ext>
    </p:extLst>
  </p:cSld>
  <p:clrMapOvr>
    <a:masterClrMapping/>
  </p:clrMapOvr>
  <p:transition spd="slow">
    <p:blinds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对功能的规定</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aphicFrame>
        <p:nvGraphicFramePr>
          <p:cNvPr id="3" name="表格 2">
            <a:extLst>
              <a:ext uri="{FF2B5EF4-FFF2-40B4-BE49-F238E27FC236}">
                <a16:creationId xmlns:a16="http://schemas.microsoft.com/office/drawing/2014/main" id="{2EE8FC1D-C95A-4B74-B1AD-6277601A9FB8}"/>
              </a:ext>
            </a:extLst>
          </p:cNvPr>
          <p:cNvGraphicFramePr>
            <a:graphicFrameLocks noGrp="1"/>
          </p:cNvGraphicFramePr>
          <p:nvPr>
            <p:extLst>
              <p:ext uri="{D42A27DB-BD31-4B8C-83A1-F6EECF244321}">
                <p14:modId xmlns:p14="http://schemas.microsoft.com/office/powerpoint/2010/main" val="4143901663"/>
              </p:ext>
            </p:extLst>
          </p:nvPr>
        </p:nvGraphicFramePr>
        <p:xfrm>
          <a:off x="920336" y="1021570"/>
          <a:ext cx="10351327" cy="5486400"/>
        </p:xfrm>
        <a:graphic>
          <a:graphicData uri="http://schemas.openxmlformats.org/drawingml/2006/table">
            <a:tbl>
              <a:tblPr firstRow="1" firstCol="1" bandRow="1">
                <a:tableStyleId>{5C22544A-7EE6-4342-B048-85BDC9FD1C3A}</a:tableStyleId>
              </a:tblPr>
              <a:tblGrid>
                <a:gridCol w="1842986">
                  <a:extLst>
                    <a:ext uri="{9D8B030D-6E8A-4147-A177-3AD203B41FA5}">
                      <a16:colId xmlns:a16="http://schemas.microsoft.com/office/drawing/2014/main" val="3829992684"/>
                    </a:ext>
                  </a:extLst>
                </a:gridCol>
                <a:gridCol w="1950020">
                  <a:extLst>
                    <a:ext uri="{9D8B030D-6E8A-4147-A177-3AD203B41FA5}">
                      <a16:colId xmlns:a16="http://schemas.microsoft.com/office/drawing/2014/main" val="806521635"/>
                    </a:ext>
                  </a:extLst>
                </a:gridCol>
                <a:gridCol w="4451932">
                  <a:extLst>
                    <a:ext uri="{9D8B030D-6E8A-4147-A177-3AD203B41FA5}">
                      <a16:colId xmlns:a16="http://schemas.microsoft.com/office/drawing/2014/main" val="2470767463"/>
                    </a:ext>
                  </a:extLst>
                </a:gridCol>
                <a:gridCol w="2106389">
                  <a:extLst>
                    <a:ext uri="{9D8B030D-6E8A-4147-A177-3AD203B41FA5}">
                      <a16:colId xmlns:a16="http://schemas.microsoft.com/office/drawing/2014/main" val="3309189139"/>
                    </a:ext>
                  </a:extLst>
                </a:gridCol>
              </a:tblGrid>
              <a:tr h="3155993">
                <a:tc>
                  <a:txBody>
                    <a:bodyPr/>
                    <a:lstStyle/>
                    <a:p>
                      <a:pPr algn="just">
                        <a:spcAft>
                          <a:spcPts val="0"/>
                        </a:spcAft>
                      </a:pPr>
                      <a:r>
                        <a:rPr lang="zh-CN" sz="1800" kern="100">
                          <a:effectLst/>
                          <a:latin typeface="宋体" panose="02010600030101010101" pitchFamily="2" charset="-122"/>
                          <a:ea typeface="宋体" panose="02010600030101010101" pitchFamily="2" charset="-122"/>
                        </a:rPr>
                        <a:t>小程序左滑删除</a:t>
                      </a:r>
                    </a:p>
                  </a:txBody>
                  <a:tcPr marL="53065" marR="53065" marT="0" marB="0"/>
                </a:tc>
                <a:tc>
                  <a:txBody>
                    <a:bodyPr/>
                    <a:lstStyle/>
                    <a:p>
                      <a:pPr algn="just">
                        <a:spcAft>
                          <a:spcPts val="0"/>
                        </a:spcAft>
                      </a:pPr>
                      <a:r>
                        <a:rPr lang="en-US" sz="1800" kern="100">
                          <a:effectLst/>
                          <a:latin typeface="宋体" panose="02010600030101010101" pitchFamily="2" charset="-122"/>
                          <a:ea typeface="宋体" panose="02010600030101010101" pitchFamily="2" charset="-122"/>
                        </a:rPr>
                        <a:t> </a:t>
                      </a:r>
                      <a:endParaRPr lang="zh-CN" sz="1800" kern="100">
                        <a:effectLst/>
                        <a:latin typeface="宋体" panose="02010600030101010101" pitchFamily="2" charset="-122"/>
                        <a:ea typeface="宋体" panose="02010600030101010101" pitchFamily="2" charset="-122"/>
                      </a:endParaRPr>
                    </a:p>
                  </a:txBody>
                  <a:tcPr marL="53065" marR="53065" marT="0" marB="0"/>
                </a:tc>
                <a:tc>
                  <a:txBody>
                    <a:bodyPr/>
                    <a:lstStyle/>
                    <a:p>
                      <a:pPr algn="l">
                        <a:spcAft>
                          <a:spcPts val="0"/>
                        </a:spcAft>
                      </a:pPr>
                      <a:r>
                        <a:rPr lang="zh-CN" sz="1800" kern="100">
                          <a:effectLst/>
                          <a:latin typeface="宋体" panose="02010600030101010101" pitchFamily="2" charset="-122"/>
                          <a:ea typeface="宋体" panose="02010600030101010101" pitchFamily="2" charset="-122"/>
                        </a:rPr>
                        <a:t>首先页面每个</a:t>
                      </a:r>
                      <a:r>
                        <a:rPr lang="en-US" sz="1800" kern="100">
                          <a:effectLst/>
                          <a:latin typeface="宋体" panose="02010600030101010101" pitchFamily="2" charset="-122"/>
                          <a:ea typeface="宋体" panose="02010600030101010101" pitchFamily="2" charset="-122"/>
                        </a:rPr>
                        <a:t>item</a:t>
                      </a:r>
                      <a:r>
                        <a:rPr lang="zh-CN" sz="1800" kern="100">
                          <a:effectLst/>
                          <a:latin typeface="宋体" panose="02010600030101010101" pitchFamily="2" charset="-122"/>
                          <a:ea typeface="宋体" panose="02010600030101010101" pitchFamily="2" charset="-122"/>
                        </a:rPr>
                        <a:t>分为上下两层，上面一层放置正常内容，下面一层放置左滑显示出的按钮，这个可以使用</a:t>
                      </a:r>
                      <a:r>
                        <a:rPr lang="en-US" sz="1800" kern="100">
                          <a:effectLst/>
                          <a:latin typeface="宋体" panose="02010600030101010101" pitchFamily="2" charset="-122"/>
                          <a:ea typeface="宋体" panose="02010600030101010101" pitchFamily="2" charset="-122"/>
                        </a:rPr>
                        <a:t>z-index</a:t>
                      </a:r>
                      <a:r>
                        <a:rPr lang="zh-CN" sz="1800" kern="100">
                          <a:effectLst/>
                          <a:latin typeface="宋体" panose="02010600030101010101" pitchFamily="2" charset="-122"/>
                          <a:ea typeface="宋体" panose="02010600030101010101" pitchFamily="2" charset="-122"/>
                        </a:rPr>
                        <a:t>来实现分层。</a:t>
                      </a:r>
                      <a:br>
                        <a:rPr lang="en-US" sz="1800" kern="100">
                          <a:effectLst/>
                          <a:latin typeface="宋体" panose="02010600030101010101" pitchFamily="2" charset="-122"/>
                          <a:ea typeface="宋体" panose="02010600030101010101" pitchFamily="2" charset="-122"/>
                        </a:rPr>
                      </a:br>
                      <a:r>
                        <a:rPr lang="en-US" sz="1800" kern="100">
                          <a:effectLst/>
                          <a:latin typeface="宋体" panose="02010600030101010101" pitchFamily="2" charset="-122"/>
                          <a:ea typeface="宋体" panose="02010600030101010101" pitchFamily="2" charset="-122"/>
                        </a:rPr>
                        <a:t>2</a:t>
                      </a:r>
                      <a:r>
                        <a:rPr lang="zh-CN" sz="1800" kern="100">
                          <a:effectLst/>
                          <a:latin typeface="宋体" panose="02010600030101010101" pitchFamily="2" charset="-122"/>
                          <a:ea typeface="宋体" panose="02010600030101010101" pitchFamily="2" charset="-122"/>
                        </a:rPr>
                        <a:t>，</a:t>
                      </a:r>
                      <a:r>
                        <a:rPr lang="en-US" sz="1800" kern="100">
                          <a:effectLst/>
                          <a:latin typeface="宋体" panose="02010600030101010101" pitchFamily="2" charset="-122"/>
                          <a:ea typeface="宋体" panose="02010600030101010101" pitchFamily="2" charset="-122"/>
                        </a:rPr>
                        <a:t>item</a:t>
                      </a:r>
                      <a:r>
                        <a:rPr lang="zh-CN" sz="1800" kern="100">
                          <a:effectLst/>
                          <a:latin typeface="宋体" panose="02010600030101010101" pitchFamily="2" charset="-122"/>
                          <a:ea typeface="宋体" panose="02010600030101010101" pitchFamily="2" charset="-122"/>
                        </a:rPr>
                        <a:t>上层使用绝对定位，我们操纵</a:t>
                      </a:r>
                      <a:r>
                        <a:rPr lang="en-US" sz="1800" kern="100">
                          <a:effectLst/>
                          <a:latin typeface="宋体" panose="02010600030101010101" pitchFamily="2" charset="-122"/>
                          <a:ea typeface="宋体" panose="02010600030101010101" pitchFamily="2" charset="-122"/>
                        </a:rPr>
                        <a:t> left </a:t>
                      </a:r>
                      <a:r>
                        <a:rPr lang="zh-CN" sz="1800" kern="100">
                          <a:effectLst/>
                          <a:latin typeface="宋体" panose="02010600030101010101" pitchFamily="2" charset="-122"/>
                          <a:ea typeface="宋体" panose="02010600030101010101" pitchFamily="2" charset="-122"/>
                        </a:rPr>
                        <a:t>属性的值来实现像左移动。</a:t>
                      </a:r>
                      <a:br>
                        <a:rPr lang="en-US" sz="1800" kern="100">
                          <a:effectLst/>
                          <a:latin typeface="宋体" panose="02010600030101010101" pitchFamily="2" charset="-122"/>
                          <a:ea typeface="宋体" panose="02010600030101010101" pitchFamily="2" charset="-122"/>
                        </a:rPr>
                      </a:br>
                      <a:r>
                        <a:rPr lang="en-US" sz="1800" kern="100">
                          <a:effectLst/>
                          <a:latin typeface="宋体" panose="02010600030101010101" pitchFamily="2" charset="-122"/>
                          <a:ea typeface="宋体" panose="02010600030101010101" pitchFamily="2" charset="-122"/>
                        </a:rPr>
                        <a:t>3</a:t>
                      </a:r>
                      <a:r>
                        <a:rPr lang="zh-CN" sz="1800" kern="100">
                          <a:effectLst/>
                          <a:latin typeface="宋体" panose="02010600030101010101" pitchFamily="2" charset="-122"/>
                          <a:ea typeface="宋体" panose="02010600030101010101" pitchFamily="2" charset="-122"/>
                        </a:rPr>
                        <a:t>，我们通过</a:t>
                      </a:r>
                      <a:r>
                        <a:rPr lang="en-US" sz="1800" u="sng" kern="100">
                          <a:effectLst/>
                          <a:latin typeface="宋体" panose="02010600030101010101" pitchFamily="2" charset="-122"/>
                          <a:ea typeface="宋体" panose="02010600030101010101" pitchFamily="2" charset="-122"/>
                          <a:hlinkClick r:id="rId3"/>
                        </a:rPr>
                        <a:t>微信小程序api</a:t>
                      </a:r>
                      <a:r>
                        <a:rPr lang="zh-CN" sz="1800" kern="100">
                          <a:effectLst/>
                          <a:latin typeface="宋体" panose="02010600030101010101" pitchFamily="2" charset="-122"/>
                          <a:ea typeface="宋体" panose="02010600030101010101" pitchFamily="2" charset="-122"/>
                        </a:rPr>
                        <a:t>提供的</a:t>
                      </a:r>
                      <a:r>
                        <a:rPr lang="en-US" sz="1800" kern="100">
                          <a:effectLst/>
                          <a:latin typeface="宋体" panose="02010600030101010101" pitchFamily="2" charset="-122"/>
                          <a:ea typeface="宋体" panose="02010600030101010101" pitchFamily="2" charset="-122"/>
                        </a:rPr>
                        <a:t>touch</a:t>
                      </a:r>
                      <a:r>
                        <a:rPr lang="zh-CN" sz="1800" kern="100">
                          <a:effectLst/>
                          <a:latin typeface="宋体" panose="02010600030101010101" pitchFamily="2" charset="-122"/>
                          <a:ea typeface="宋体" panose="02010600030101010101" pitchFamily="2" charset="-122"/>
                        </a:rPr>
                        <a:t>对象和</a:t>
                      </a:r>
                      <a:r>
                        <a:rPr lang="en-US" sz="1800" kern="100">
                          <a:effectLst/>
                          <a:latin typeface="宋体" panose="02010600030101010101" pitchFamily="2" charset="-122"/>
                          <a:ea typeface="宋体" panose="02010600030101010101" pitchFamily="2" charset="-122"/>
                        </a:rPr>
                        <a:t>3</a:t>
                      </a:r>
                      <a:r>
                        <a:rPr lang="zh-CN" sz="1800" kern="100">
                          <a:effectLst/>
                          <a:latin typeface="宋体" panose="02010600030101010101" pitchFamily="2" charset="-122"/>
                          <a:ea typeface="宋体" panose="02010600030101010101" pitchFamily="2" charset="-122"/>
                        </a:rPr>
                        <a:t>个有关手指触摸的函数（</a:t>
                      </a:r>
                      <a:r>
                        <a:rPr lang="en-US" sz="1800" kern="100">
                          <a:effectLst/>
                          <a:latin typeface="宋体" panose="02010600030101010101" pitchFamily="2" charset="-122"/>
                          <a:ea typeface="宋体" panose="02010600030101010101" pitchFamily="2" charset="-122"/>
                        </a:rPr>
                        <a:t>touchstart</a:t>
                      </a:r>
                      <a:r>
                        <a:rPr lang="zh-CN" sz="1800" kern="100">
                          <a:effectLst/>
                          <a:latin typeface="宋体" panose="02010600030101010101" pitchFamily="2" charset="-122"/>
                          <a:ea typeface="宋体" panose="02010600030101010101" pitchFamily="2" charset="-122"/>
                        </a:rPr>
                        <a:t>，</a:t>
                      </a:r>
                      <a:r>
                        <a:rPr lang="en-US" sz="1800" kern="100">
                          <a:effectLst/>
                          <a:latin typeface="宋体" panose="02010600030101010101" pitchFamily="2" charset="-122"/>
                          <a:ea typeface="宋体" panose="02010600030101010101" pitchFamily="2" charset="-122"/>
                        </a:rPr>
                        <a:t>touchmove</a:t>
                      </a:r>
                      <a:r>
                        <a:rPr lang="zh-CN" sz="1800" kern="100">
                          <a:effectLst/>
                          <a:latin typeface="宋体" panose="02010600030101010101" pitchFamily="2" charset="-122"/>
                          <a:ea typeface="宋体" panose="02010600030101010101" pitchFamily="2" charset="-122"/>
                        </a:rPr>
                        <a:t>，</a:t>
                      </a:r>
                      <a:r>
                        <a:rPr lang="en-US" sz="1800" kern="100">
                          <a:effectLst/>
                          <a:latin typeface="宋体" panose="02010600030101010101" pitchFamily="2" charset="-122"/>
                          <a:ea typeface="宋体" panose="02010600030101010101" pitchFamily="2" charset="-122"/>
                        </a:rPr>
                        <a:t>touchend</a:t>
                      </a:r>
                      <a:r>
                        <a:rPr lang="zh-CN" sz="1800" kern="100">
                          <a:effectLst/>
                          <a:latin typeface="宋体" panose="02010600030101010101" pitchFamily="2" charset="-122"/>
                          <a:ea typeface="宋体" panose="02010600030101010101" pitchFamily="2" charset="-122"/>
                        </a:rPr>
                        <a:t>）来实现</a:t>
                      </a:r>
                      <a:r>
                        <a:rPr lang="en-US" sz="1800" kern="100">
                          <a:effectLst/>
                          <a:latin typeface="宋体" panose="02010600030101010101" pitchFamily="2" charset="-122"/>
                          <a:ea typeface="宋体" panose="02010600030101010101" pitchFamily="2" charset="-122"/>
                        </a:rPr>
                        <a:t>item</a:t>
                      </a:r>
                      <a:r>
                        <a:rPr lang="zh-CN" sz="1800" kern="100">
                          <a:effectLst/>
                          <a:latin typeface="宋体" panose="02010600030101010101" pitchFamily="2" charset="-122"/>
                          <a:ea typeface="宋体" panose="02010600030101010101" pitchFamily="2" charset="-122"/>
                        </a:rPr>
                        <a:t>随手指移动</a:t>
                      </a:r>
                    </a:p>
                    <a:p>
                      <a:pPr algn="just">
                        <a:spcAft>
                          <a:spcPts val="0"/>
                        </a:spcAft>
                      </a:pPr>
                      <a:r>
                        <a:rPr lang="en-US" sz="1800" kern="100">
                          <a:effectLst/>
                          <a:latin typeface="宋体" panose="02010600030101010101" pitchFamily="2" charset="-122"/>
                          <a:ea typeface="宋体" panose="02010600030101010101" pitchFamily="2" charset="-122"/>
                        </a:rPr>
                        <a:t> </a:t>
                      </a:r>
                      <a:endParaRPr lang="zh-CN" sz="1800" kern="100">
                        <a:effectLst/>
                        <a:latin typeface="宋体" panose="02010600030101010101" pitchFamily="2" charset="-122"/>
                        <a:ea typeface="宋体" panose="02010600030101010101" pitchFamily="2" charset="-122"/>
                      </a:endParaRPr>
                    </a:p>
                  </a:txBody>
                  <a:tcPr marL="53065" marR="53065"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当向左滑动时，</a:t>
                      </a:r>
                      <a:r>
                        <a:rPr lang="en-US" sz="1800" kern="100">
                          <a:effectLst/>
                          <a:latin typeface="宋体" panose="02010600030101010101" pitchFamily="2" charset="-122"/>
                          <a:ea typeface="宋体" panose="02010600030101010101" pitchFamily="2" charset="-122"/>
                        </a:rPr>
                        <a:t>item</a:t>
                      </a:r>
                      <a:r>
                        <a:rPr lang="zh-CN" sz="1800" kern="100">
                          <a:effectLst/>
                          <a:latin typeface="宋体" panose="02010600030101010101" pitchFamily="2" charset="-122"/>
                          <a:ea typeface="宋体" panose="02010600030101010101" pitchFamily="2" charset="-122"/>
                        </a:rPr>
                        <a:t>跟随手指像左移动，同时右侧出现两个可点击的按钮</a:t>
                      </a:r>
                      <a:br>
                        <a:rPr lang="en-US" sz="1800" kern="100">
                          <a:effectLst/>
                          <a:latin typeface="宋体" panose="02010600030101010101" pitchFamily="2" charset="-122"/>
                          <a:ea typeface="宋体" panose="02010600030101010101" pitchFamily="2" charset="-122"/>
                        </a:rPr>
                      </a:br>
                      <a:r>
                        <a:rPr lang="en-US" sz="1800" kern="100">
                          <a:effectLst/>
                          <a:latin typeface="宋体" panose="02010600030101010101" pitchFamily="2" charset="-122"/>
                          <a:ea typeface="宋体" panose="02010600030101010101" pitchFamily="2" charset="-122"/>
                        </a:rPr>
                        <a:t>2</a:t>
                      </a:r>
                      <a:r>
                        <a:rPr lang="zh-CN" sz="1800" kern="100">
                          <a:effectLst/>
                          <a:latin typeface="宋体" panose="02010600030101010101" pitchFamily="2" charset="-122"/>
                          <a:ea typeface="宋体" panose="02010600030101010101" pitchFamily="2" charset="-122"/>
                        </a:rPr>
                        <a:t>，当滑动距离大于按钮宽度一半松开手指时，</a:t>
                      </a:r>
                      <a:r>
                        <a:rPr lang="en-US" sz="1800" kern="100">
                          <a:effectLst/>
                          <a:latin typeface="宋体" panose="02010600030101010101" pitchFamily="2" charset="-122"/>
                          <a:ea typeface="宋体" panose="02010600030101010101" pitchFamily="2" charset="-122"/>
                        </a:rPr>
                        <a:t>item</a:t>
                      </a:r>
                      <a:r>
                        <a:rPr lang="zh-CN" sz="1800" kern="100">
                          <a:effectLst/>
                          <a:latin typeface="宋体" panose="02010600030101010101" pitchFamily="2" charset="-122"/>
                          <a:ea typeface="宋体" panose="02010600030101010101" pitchFamily="2" charset="-122"/>
                        </a:rPr>
                        <a:t>自动滑动到左侧显示出按钮，小于一半时</a:t>
                      </a:r>
                      <a:r>
                        <a:rPr lang="en-US" sz="1800" kern="100">
                          <a:effectLst/>
                          <a:latin typeface="宋体" panose="02010600030101010101" pitchFamily="2" charset="-122"/>
                          <a:ea typeface="宋体" panose="02010600030101010101" pitchFamily="2" charset="-122"/>
                        </a:rPr>
                        <a:t>item</a:t>
                      </a:r>
                      <a:r>
                        <a:rPr lang="zh-CN" sz="1800" kern="100">
                          <a:effectLst/>
                          <a:latin typeface="宋体" panose="02010600030101010101" pitchFamily="2" charset="-122"/>
                          <a:ea typeface="宋体" panose="02010600030101010101" pitchFamily="2" charset="-122"/>
                        </a:rPr>
                        <a:t>自动回到原来的位置，隐藏按钮。</a:t>
                      </a:r>
                    </a:p>
                  </a:txBody>
                  <a:tcPr marL="53065" marR="53065" marT="0" marB="0"/>
                </a:tc>
                <a:extLst>
                  <a:ext uri="{0D108BD9-81ED-4DB2-BD59-A6C34878D82A}">
                    <a16:rowId xmlns:a16="http://schemas.microsoft.com/office/drawing/2014/main" val="4168144359"/>
                  </a:ext>
                </a:extLst>
              </a:tr>
              <a:tr h="2103995">
                <a:tc>
                  <a:txBody>
                    <a:bodyPr/>
                    <a:lstStyle/>
                    <a:p>
                      <a:pPr algn="just">
                        <a:spcAft>
                          <a:spcPts val="0"/>
                        </a:spcAft>
                      </a:pPr>
                      <a:r>
                        <a:rPr lang="zh-CN" sz="1800" kern="100">
                          <a:effectLst/>
                          <a:latin typeface="宋体" panose="02010600030101010101" pitchFamily="2" charset="-122"/>
                          <a:ea typeface="宋体" panose="02010600030101010101" pitchFamily="2" charset="-122"/>
                        </a:rPr>
                        <a:t>查询订单信息</a:t>
                      </a:r>
                    </a:p>
                  </a:txBody>
                  <a:tcPr marL="53065" marR="53065" marT="0" marB="0"/>
                </a:tc>
                <a:tc>
                  <a:txBody>
                    <a:bodyPr/>
                    <a:lstStyle/>
                    <a:p>
                      <a:pPr algn="just">
                        <a:spcAft>
                          <a:spcPts val="0"/>
                        </a:spcAft>
                      </a:pPr>
                      <a:r>
                        <a:rPr lang="zh-CN" sz="1800" kern="100">
                          <a:effectLst/>
                          <a:latin typeface="宋体" panose="02010600030101010101" pitchFamily="2" charset="-122"/>
                          <a:ea typeface="宋体" panose="02010600030101010101" pitchFamily="2" charset="-122"/>
                        </a:rPr>
                        <a:t>从个人中心查看历史订单</a:t>
                      </a:r>
                    </a:p>
                  </a:txBody>
                  <a:tcPr marL="53065" marR="53065" marT="0" marB="0"/>
                </a:tc>
                <a:tc>
                  <a:txBody>
                    <a:bodyPr/>
                    <a:lstStyle/>
                    <a:p>
                      <a:pPr algn="just">
                        <a:spcAft>
                          <a:spcPts val="0"/>
                        </a:spcAft>
                      </a:pPr>
                      <a:r>
                        <a:rPr lang="zh-CN" sz="1800" kern="100" dirty="0">
                          <a:effectLst/>
                          <a:latin typeface="宋体" panose="02010600030101010101" pitchFamily="2" charset="-122"/>
                          <a:ea typeface="宋体" panose="02010600030101010101" pitchFamily="2" charset="-122"/>
                        </a:rPr>
                        <a:t>◆ 当商户后台、网络、服务器等出现异常，商户系统最终未接收到支付通知； </a:t>
                      </a:r>
                      <a:br>
                        <a:rPr lang="en-US" sz="1800" kern="100" dirty="0">
                          <a:effectLst/>
                          <a:latin typeface="宋体" panose="02010600030101010101" pitchFamily="2" charset="-122"/>
                          <a:ea typeface="宋体" panose="02010600030101010101" pitchFamily="2" charset="-122"/>
                        </a:rPr>
                      </a:br>
                      <a:r>
                        <a:rPr lang="zh-CN" sz="1800" kern="100" dirty="0">
                          <a:effectLst/>
                          <a:latin typeface="宋体" panose="02010600030101010101" pitchFamily="2" charset="-122"/>
                          <a:ea typeface="宋体" panose="02010600030101010101" pitchFamily="2" charset="-122"/>
                        </a:rPr>
                        <a:t>◆ 调用支付接口后，返回系统错误或未知交易状态情况； </a:t>
                      </a:r>
                      <a:br>
                        <a:rPr lang="en-US" sz="1800" kern="100" dirty="0">
                          <a:effectLst/>
                          <a:latin typeface="宋体" panose="02010600030101010101" pitchFamily="2" charset="-122"/>
                          <a:ea typeface="宋体" panose="02010600030101010101" pitchFamily="2" charset="-122"/>
                        </a:rPr>
                      </a:br>
                      <a:r>
                        <a:rPr lang="zh-CN" sz="1800" kern="100" dirty="0">
                          <a:effectLst/>
                          <a:latin typeface="宋体" panose="02010600030101010101" pitchFamily="2" charset="-122"/>
                          <a:ea typeface="宋体" panose="02010600030101010101" pitchFamily="2" charset="-122"/>
                        </a:rPr>
                        <a:t>◆ 调用被扫支付</a:t>
                      </a:r>
                      <a:r>
                        <a:rPr lang="en-US" sz="1800" kern="100" dirty="0">
                          <a:effectLst/>
                          <a:latin typeface="宋体" panose="02010600030101010101" pitchFamily="2" charset="-122"/>
                          <a:ea typeface="宋体" panose="02010600030101010101" pitchFamily="2" charset="-122"/>
                        </a:rPr>
                        <a:t>API</a:t>
                      </a:r>
                      <a:r>
                        <a:rPr lang="zh-CN" sz="1800" kern="100" dirty="0">
                          <a:effectLst/>
                          <a:latin typeface="宋体" panose="02010600030101010101" pitchFamily="2" charset="-122"/>
                          <a:ea typeface="宋体" panose="02010600030101010101" pitchFamily="2" charset="-122"/>
                        </a:rPr>
                        <a:t>，返回</a:t>
                      </a:r>
                      <a:r>
                        <a:rPr lang="en-US" sz="1800" kern="100" dirty="0">
                          <a:effectLst/>
                          <a:latin typeface="宋体" panose="02010600030101010101" pitchFamily="2" charset="-122"/>
                          <a:ea typeface="宋体" panose="02010600030101010101" pitchFamily="2" charset="-122"/>
                        </a:rPr>
                        <a:t>USERPAYING</a:t>
                      </a:r>
                      <a:r>
                        <a:rPr lang="zh-CN" sz="1800" kern="100" dirty="0">
                          <a:effectLst/>
                          <a:latin typeface="宋体" panose="02010600030101010101" pitchFamily="2" charset="-122"/>
                          <a:ea typeface="宋体" panose="02010600030101010101" pitchFamily="2" charset="-122"/>
                        </a:rPr>
                        <a:t>的状态； </a:t>
                      </a:r>
                      <a:br>
                        <a:rPr lang="en-US" sz="1800" kern="100" dirty="0">
                          <a:effectLst/>
                          <a:latin typeface="宋体" panose="02010600030101010101" pitchFamily="2" charset="-122"/>
                          <a:ea typeface="宋体" panose="02010600030101010101" pitchFamily="2" charset="-122"/>
                        </a:rPr>
                      </a:br>
                      <a:r>
                        <a:rPr lang="zh-CN" sz="1800" kern="100" dirty="0">
                          <a:effectLst/>
                          <a:latin typeface="宋体" panose="02010600030101010101" pitchFamily="2" charset="-122"/>
                          <a:ea typeface="宋体" panose="02010600030101010101" pitchFamily="2" charset="-122"/>
                        </a:rPr>
                        <a:t>◆ 调用关单或撤销接口</a:t>
                      </a:r>
                      <a:r>
                        <a:rPr lang="en-US" sz="1800" kern="100" dirty="0">
                          <a:effectLst/>
                          <a:latin typeface="宋体" panose="02010600030101010101" pitchFamily="2" charset="-122"/>
                          <a:ea typeface="宋体" panose="02010600030101010101" pitchFamily="2" charset="-122"/>
                        </a:rPr>
                        <a:t>API</a:t>
                      </a:r>
                      <a:r>
                        <a:rPr lang="zh-CN" sz="1800" kern="100" dirty="0">
                          <a:effectLst/>
                          <a:latin typeface="宋体" panose="02010600030101010101" pitchFamily="2" charset="-122"/>
                          <a:ea typeface="宋体" panose="02010600030101010101" pitchFamily="2" charset="-122"/>
                        </a:rPr>
                        <a:t>之前，需确认支付状态；</a:t>
                      </a:r>
                    </a:p>
                  </a:txBody>
                  <a:tcPr marL="53065" marR="53065" marT="0" marB="0"/>
                </a:tc>
                <a:tc>
                  <a:txBody>
                    <a:bodyPr/>
                    <a:lstStyle/>
                    <a:p>
                      <a:pPr algn="just">
                        <a:spcAft>
                          <a:spcPts val="0"/>
                        </a:spcAft>
                      </a:pPr>
                      <a:r>
                        <a:rPr lang="en-US" sz="1800" kern="100" dirty="0">
                          <a:effectLst/>
                          <a:latin typeface="宋体" panose="02010600030101010101" pitchFamily="2" charset="-122"/>
                          <a:ea typeface="宋体" panose="02010600030101010101" pitchFamily="2" charset="-122"/>
                        </a:rPr>
                        <a:t> </a:t>
                      </a:r>
                      <a:endParaRPr lang="zh-CN" sz="1800" kern="100" dirty="0">
                        <a:effectLst/>
                        <a:latin typeface="宋体" panose="02010600030101010101" pitchFamily="2" charset="-122"/>
                        <a:ea typeface="宋体" panose="02010600030101010101" pitchFamily="2" charset="-122"/>
                      </a:endParaRPr>
                    </a:p>
                  </a:txBody>
                  <a:tcPr marL="53065" marR="53065" marT="0" marB="0"/>
                </a:tc>
                <a:extLst>
                  <a:ext uri="{0D108BD9-81ED-4DB2-BD59-A6C34878D82A}">
                    <a16:rowId xmlns:a16="http://schemas.microsoft.com/office/drawing/2014/main" val="364174294"/>
                  </a:ext>
                </a:extLst>
              </a:tr>
            </a:tbl>
          </a:graphicData>
        </a:graphic>
      </p:graphicFrame>
    </p:spTree>
    <p:extLst>
      <p:ext uri="{BB962C8B-B14F-4D97-AF65-F5344CB8AC3E}">
        <p14:creationId xmlns:p14="http://schemas.microsoft.com/office/powerpoint/2010/main" val="2556519060"/>
      </p:ext>
    </p:extLst>
  </p:cSld>
  <p:clrMapOvr>
    <a:masterClrMapping/>
  </p:clrMapOvr>
  <p:transition spd="slow">
    <p:blinds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对性能的规定</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6" name="矩形 5"/>
          <p:cNvSpPr/>
          <p:nvPr/>
        </p:nvSpPr>
        <p:spPr>
          <a:xfrm>
            <a:off x="6096000" y="0"/>
            <a:ext cx="6096000" cy="6858000"/>
          </a:xfrm>
          <a:prstGeom prst="rect">
            <a:avLst/>
          </a:prstGeom>
          <a:blipFill>
            <a:blip r:embed="rId3"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7" name="文本框 6"/>
          <p:cNvSpPr txBox="1"/>
          <p:nvPr/>
        </p:nvSpPr>
        <p:spPr>
          <a:xfrm flipH="1">
            <a:off x="1808950" y="1530846"/>
            <a:ext cx="3898402" cy="1384995"/>
          </a:xfrm>
          <a:prstGeom prst="rect">
            <a:avLst/>
          </a:prstGeom>
          <a:noFill/>
        </p:spPr>
        <p:txBody>
          <a:bodyPr wrap="square" rtlCol="0">
            <a:spAutoFit/>
          </a:bodyPr>
          <a:lstStyle/>
          <a:p>
            <a:pPr>
              <a:spcBef>
                <a:spcPts val="600"/>
              </a:spcBef>
            </a:pPr>
            <a:r>
              <a:rPr lang="zh-CN" altLang="en-US" sz="2000" dirty="0">
                <a:solidFill>
                  <a:schemeClr val="tx1">
                    <a:lumMod val="65000"/>
                    <a:lumOff val="35000"/>
                  </a:schemeClr>
                </a:solidFill>
                <a:latin typeface="微软雅黑" charset="0"/>
                <a:ea typeface="微软雅黑" charset="0"/>
                <a:cs typeface="微软雅黑" charset="0"/>
              </a:rPr>
              <a:t>精度</a:t>
            </a:r>
            <a:endParaRPr lang="en-US" altLang="zh-CN" sz="2000" dirty="0">
              <a:solidFill>
                <a:schemeClr val="tx1">
                  <a:lumMod val="65000"/>
                  <a:lumOff val="35000"/>
                </a:schemeClr>
              </a:solidFill>
              <a:latin typeface="微软雅黑" charset="0"/>
              <a:ea typeface="微软雅黑" charset="0"/>
              <a:cs typeface="微软雅黑" charset="0"/>
            </a:endParaRPr>
          </a:p>
          <a:p>
            <a:r>
              <a:rPr lang="zh-CN" altLang="zh-CN" sz="1600" dirty="0"/>
              <a:t>该系统的输入、输出数据精度的要求：保留小数点后两位</a:t>
            </a:r>
          </a:p>
          <a:p>
            <a:r>
              <a:rPr lang="zh-CN" altLang="zh-CN" sz="1600" dirty="0"/>
              <a:t>可能包括传输过程中的精度：保留小数点后两位</a:t>
            </a:r>
            <a:endParaRPr lang="zh-CN" altLang="en-US" sz="1600" dirty="0">
              <a:solidFill>
                <a:schemeClr val="tx1">
                  <a:lumMod val="65000"/>
                  <a:lumOff val="35000"/>
                </a:schemeClr>
              </a:solidFill>
              <a:latin typeface="微软雅黑" charset="0"/>
              <a:ea typeface="微软雅黑" charset="0"/>
              <a:cs typeface="微软雅黑" charset="0"/>
            </a:endParaRPr>
          </a:p>
        </p:txBody>
      </p:sp>
      <p:sp>
        <p:nvSpPr>
          <p:cNvPr id="8" name="文本框 7"/>
          <p:cNvSpPr txBox="1"/>
          <p:nvPr/>
        </p:nvSpPr>
        <p:spPr>
          <a:xfrm flipH="1">
            <a:off x="1808950" y="3246622"/>
            <a:ext cx="3898402" cy="1138773"/>
          </a:xfrm>
          <a:prstGeom prst="rect">
            <a:avLst/>
          </a:prstGeom>
          <a:noFill/>
        </p:spPr>
        <p:txBody>
          <a:bodyPr wrap="square" rtlCol="0">
            <a:spAutoFit/>
          </a:bodyPr>
          <a:lstStyle/>
          <a:p>
            <a:pPr>
              <a:spcBef>
                <a:spcPts val="600"/>
              </a:spcBef>
            </a:pPr>
            <a:r>
              <a:rPr lang="zh-CN" altLang="en-US" sz="2000" dirty="0">
                <a:solidFill>
                  <a:schemeClr val="tx1">
                    <a:lumMod val="65000"/>
                    <a:lumOff val="35000"/>
                  </a:schemeClr>
                </a:solidFill>
                <a:latin typeface="微软雅黑" charset="0"/>
                <a:ea typeface="微软雅黑" charset="0"/>
                <a:cs typeface="微软雅黑" charset="0"/>
              </a:rPr>
              <a:t>时间特性要求</a:t>
            </a:r>
            <a:endParaRPr lang="en-US" altLang="zh-CN" sz="2000" dirty="0">
              <a:solidFill>
                <a:schemeClr val="tx1">
                  <a:lumMod val="65000"/>
                  <a:lumOff val="35000"/>
                </a:schemeClr>
              </a:solidFill>
              <a:latin typeface="微软雅黑" charset="0"/>
              <a:ea typeface="微软雅黑" charset="0"/>
              <a:cs typeface="微软雅黑" charset="0"/>
            </a:endParaRPr>
          </a:p>
          <a:p>
            <a:r>
              <a:rPr lang="zh-CN" altLang="zh-CN" sz="1600" dirty="0"/>
              <a:t>无法替代</a:t>
            </a:r>
          </a:p>
          <a:p>
            <a:r>
              <a:rPr lang="zh-CN" altLang="zh-CN" sz="1600" dirty="0"/>
              <a:t>可储存</a:t>
            </a:r>
          </a:p>
          <a:p>
            <a:r>
              <a:rPr lang="zh-CN" altLang="zh-CN" sz="1600" dirty="0"/>
              <a:t>无法失而复得</a:t>
            </a:r>
          </a:p>
        </p:txBody>
      </p:sp>
      <p:sp>
        <p:nvSpPr>
          <p:cNvPr id="9" name="文本框 8"/>
          <p:cNvSpPr txBox="1"/>
          <p:nvPr/>
        </p:nvSpPr>
        <p:spPr>
          <a:xfrm flipH="1">
            <a:off x="1808950" y="5046956"/>
            <a:ext cx="3898402" cy="723275"/>
          </a:xfrm>
          <a:prstGeom prst="rect">
            <a:avLst/>
          </a:prstGeom>
          <a:noFill/>
        </p:spPr>
        <p:txBody>
          <a:bodyPr wrap="square" rtlCol="0">
            <a:spAutoFit/>
          </a:bodyPr>
          <a:lstStyle/>
          <a:p>
            <a:pPr>
              <a:spcBef>
                <a:spcPts val="600"/>
              </a:spcBef>
            </a:pPr>
            <a:r>
              <a:rPr lang="zh-CN" altLang="en-US" sz="2000" dirty="0">
                <a:solidFill>
                  <a:schemeClr val="tx1">
                    <a:lumMod val="65000"/>
                    <a:lumOff val="35000"/>
                  </a:schemeClr>
                </a:solidFill>
                <a:latin typeface="微软雅黑" charset="0"/>
                <a:ea typeface="微软雅黑" charset="0"/>
                <a:cs typeface="微软雅黑" charset="0"/>
              </a:rPr>
              <a:t>灵活性</a:t>
            </a:r>
            <a:endParaRPr lang="en-US" altLang="zh-CN" sz="2000" dirty="0">
              <a:solidFill>
                <a:schemeClr val="tx1">
                  <a:lumMod val="65000"/>
                  <a:lumOff val="35000"/>
                </a:schemeClr>
              </a:solidFill>
              <a:latin typeface="微软雅黑" charset="0"/>
              <a:ea typeface="微软雅黑" charset="0"/>
              <a:cs typeface="微软雅黑" charset="0"/>
            </a:endParaRPr>
          </a:p>
          <a:p>
            <a:pPr>
              <a:spcBef>
                <a:spcPts val="600"/>
              </a:spcBef>
            </a:pPr>
            <a:r>
              <a:rPr lang="zh-CN" altLang="zh-CN" sz="1600" dirty="0"/>
              <a:t>可根据不同情况可调用</a:t>
            </a:r>
            <a:endParaRPr lang="zh-CN" altLang="en-US" sz="1600" dirty="0">
              <a:solidFill>
                <a:schemeClr val="tx1">
                  <a:lumMod val="65000"/>
                  <a:lumOff val="35000"/>
                </a:schemeClr>
              </a:solidFill>
              <a:latin typeface="微软雅黑" charset="0"/>
              <a:ea typeface="微软雅黑" charset="0"/>
              <a:cs typeface="微软雅黑" charset="0"/>
            </a:endParaRPr>
          </a:p>
        </p:txBody>
      </p:sp>
      <p:grpSp>
        <p:nvGrpSpPr>
          <p:cNvPr id="10" name="组合 9"/>
          <p:cNvGrpSpPr/>
          <p:nvPr/>
        </p:nvGrpSpPr>
        <p:grpSpPr>
          <a:xfrm>
            <a:off x="738936" y="1782892"/>
            <a:ext cx="883334" cy="885602"/>
            <a:chOff x="-1069742" y="2526223"/>
            <a:chExt cx="617537" cy="619125"/>
          </a:xfrm>
        </p:grpSpPr>
        <p:sp>
          <p:nvSpPr>
            <p:cNvPr id="11" name="Freeform 29"/>
            <p:cNvSpPr/>
            <p:nvPr/>
          </p:nvSpPr>
          <p:spPr bwMode="auto">
            <a:xfrm>
              <a:off x="-776054" y="2757998"/>
              <a:ext cx="87312" cy="155575"/>
            </a:xfrm>
            <a:custGeom>
              <a:avLst/>
              <a:gdLst>
                <a:gd name="T0" fmla="*/ 0 w 39"/>
                <a:gd name="T1" fmla="*/ 0 h 68"/>
                <a:gd name="T2" fmla="*/ 35 w 39"/>
                <a:gd name="T3" fmla="*/ 28 h 68"/>
                <a:gd name="T4" fmla="*/ 35 w 39"/>
                <a:gd name="T5" fmla="*/ 40 h 68"/>
                <a:gd name="T6" fmla="*/ 0 w 39"/>
                <a:gd name="T7" fmla="*/ 68 h 68"/>
              </a:gdLst>
              <a:ahLst/>
              <a:cxnLst>
                <a:cxn ang="0">
                  <a:pos x="T0" y="T1"/>
                </a:cxn>
                <a:cxn ang="0">
                  <a:pos x="T2" y="T3"/>
                </a:cxn>
                <a:cxn ang="0">
                  <a:pos x="T4" y="T5"/>
                </a:cxn>
                <a:cxn ang="0">
                  <a:pos x="T6" y="T7"/>
                </a:cxn>
              </a:cxnLst>
              <a:rect l="0" t="0" r="r" b="b"/>
              <a:pathLst>
                <a:path w="39" h="68">
                  <a:moveTo>
                    <a:pt x="0" y="0"/>
                  </a:moveTo>
                  <a:cubicBezTo>
                    <a:pt x="35" y="28"/>
                    <a:pt x="35" y="28"/>
                    <a:pt x="35" y="28"/>
                  </a:cubicBezTo>
                  <a:cubicBezTo>
                    <a:pt x="39" y="31"/>
                    <a:pt x="39" y="37"/>
                    <a:pt x="35" y="40"/>
                  </a:cubicBezTo>
                  <a:cubicBezTo>
                    <a:pt x="0" y="68"/>
                    <a:pt x="0" y="68"/>
                    <a:pt x="0" y="68"/>
                  </a:cubicBezTo>
                </a:path>
              </a:pathLst>
            </a:custGeom>
            <a:noFill/>
            <a:ln w="19050" cap="rnd">
              <a:solidFill>
                <a:schemeClr val="accent1"/>
              </a:solidFill>
              <a:prstDash val="solid"/>
              <a:beve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sp>
          <p:nvSpPr>
            <p:cNvPr id="12" name="Freeform 30"/>
            <p:cNvSpPr/>
            <p:nvPr/>
          </p:nvSpPr>
          <p:spPr bwMode="auto">
            <a:xfrm>
              <a:off x="-1069742" y="2526223"/>
              <a:ext cx="617537" cy="619125"/>
            </a:xfrm>
            <a:custGeom>
              <a:avLst/>
              <a:gdLst>
                <a:gd name="T0" fmla="*/ 224 w 272"/>
                <a:gd name="T1" fmla="*/ 48 h 272"/>
                <a:gd name="T2" fmla="*/ 224 w 272"/>
                <a:gd name="T3" fmla="*/ 224 h 272"/>
                <a:gd name="T4" fmla="*/ 48 w 272"/>
                <a:gd name="T5" fmla="*/ 224 h 272"/>
                <a:gd name="T6" fmla="*/ 48 w 272"/>
                <a:gd name="T7" fmla="*/ 48 h 272"/>
                <a:gd name="T8" fmla="*/ 224 w 272"/>
                <a:gd name="T9" fmla="*/ 48 h 272"/>
              </a:gdLst>
              <a:ahLst/>
              <a:cxnLst>
                <a:cxn ang="0">
                  <a:pos x="T0" y="T1"/>
                </a:cxn>
                <a:cxn ang="0">
                  <a:pos x="T2" y="T3"/>
                </a:cxn>
                <a:cxn ang="0">
                  <a:pos x="T4" y="T5"/>
                </a:cxn>
                <a:cxn ang="0">
                  <a:pos x="T6" y="T7"/>
                </a:cxn>
                <a:cxn ang="0">
                  <a:pos x="T8" y="T9"/>
                </a:cxn>
              </a:cxnLst>
              <a:rect l="0" t="0" r="r" b="b"/>
              <a:pathLst>
                <a:path w="272" h="272">
                  <a:moveTo>
                    <a:pt x="224" y="48"/>
                  </a:moveTo>
                  <a:cubicBezTo>
                    <a:pt x="272" y="97"/>
                    <a:pt x="272" y="175"/>
                    <a:pt x="224" y="224"/>
                  </a:cubicBezTo>
                  <a:cubicBezTo>
                    <a:pt x="175" y="272"/>
                    <a:pt x="97" y="272"/>
                    <a:pt x="48" y="224"/>
                  </a:cubicBezTo>
                  <a:cubicBezTo>
                    <a:pt x="0" y="175"/>
                    <a:pt x="0" y="97"/>
                    <a:pt x="48" y="48"/>
                  </a:cubicBezTo>
                  <a:cubicBezTo>
                    <a:pt x="97" y="0"/>
                    <a:pt x="175" y="0"/>
                    <a:pt x="224" y="48"/>
                  </a:cubicBezTo>
                  <a:close/>
                </a:path>
              </a:pathLst>
            </a:custGeom>
            <a:noFill/>
            <a:ln w="19050" cap="rnd">
              <a:solidFill>
                <a:schemeClr val="accent1"/>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grpSp>
      <p:grpSp>
        <p:nvGrpSpPr>
          <p:cNvPr id="13" name="组合 12"/>
          <p:cNvGrpSpPr/>
          <p:nvPr/>
        </p:nvGrpSpPr>
        <p:grpSpPr>
          <a:xfrm>
            <a:off x="738936" y="3374343"/>
            <a:ext cx="883334" cy="885602"/>
            <a:chOff x="93896" y="2526223"/>
            <a:chExt cx="617537" cy="619125"/>
          </a:xfrm>
        </p:grpSpPr>
        <p:sp>
          <p:nvSpPr>
            <p:cNvPr id="14" name="Line 31"/>
            <p:cNvSpPr>
              <a:spLocks noChangeShapeType="1"/>
            </p:cNvSpPr>
            <p:nvPr/>
          </p:nvSpPr>
          <p:spPr bwMode="auto">
            <a:xfrm>
              <a:off x="338371" y="2753236"/>
              <a:ext cx="0" cy="163513"/>
            </a:xfrm>
            <a:prstGeom prst="line">
              <a:avLst/>
            </a:prstGeom>
            <a:noFill/>
            <a:ln w="19050" cap="rnd">
              <a:solidFill>
                <a:schemeClr val="accent2"/>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sp>
          <p:nvSpPr>
            <p:cNvPr id="15" name="Line 32"/>
            <p:cNvSpPr>
              <a:spLocks noChangeShapeType="1"/>
            </p:cNvSpPr>
            <p:nvPr/>
          </p:nvSpPr>
          <p:spPr bwMode="auto">
            <a:xfrm>
              <a:off x="455846" y="2753236"/>
              <a:ext cx="0" cy="163513"/>
            </a:xfrm>
            <a:prstGeom prst="line">
              <a:avLst/>
            </a:prstGeom>
            <a:noFill/>
            <a:ln w="19050" cap="rnd">
              <a:solidFill>
                <a:schemeClr val="accent2"/>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sp>
          <p:nvSpPr>
            <p:cNvPr id="16" name="Freeform 33"/>
            <p:cNvSpPr/>
            <p:nvPr/>
          </p:nvSpPr>
          <p:spPr bwMode="auto">
            <a:xfrm>
              <a:off x="93896" y="2526223"/>
              <a:ext cx="617537" cy="619125"/>
            </a:xfrm>
            <a:custGeom>
              <a:avLst/>
              <a:gdLst>
                <a:gd name="T0" fmla="*/ 224 w 272"/>
                <a:gd name="T1" fmla="*/ 48 h 272"/>
                <a:gd name="T2" fmla="*/ 224 w 272"/>
                <a:gd name="T3" fmla="*/ 224 h 272"/>
                <a:gd name="T4" fmla="*/ 48 w 272"/>
                <a:gd name="T5" fmla="*/ 224 h 272"/>
                <a:gd name="T6" fmla="*/ 48 w 272"/>
                <a:gd name="T7" fmla="*/ 48 h 272"/>
                <a:gd name="T8" fmla="*/ 224 w 272"/>
                <a:gd name="T9" fmla="*/ 48 h 272"/>
              </a:gdLst>
              <a:ahLst/>
              <a:cxnLst>
                <a:cxn ang="0">
                  <a:pos x="T0" y="T1"/>
                </a:cxn>
                <a:cxn ang="0">
                  <a:pos x="T2" y="T3"/>
                </a:cxn>
                <a:cxn ang="0">
                  <a:pos x="T4" y="T5"/>
                </a:cxn>
                <a:cxn ang="0">
                  <a:pos x="T6" y="T7"/>
                </a:cxn>
                <a:cxn ang="0">
                  <a:pos x="T8" y="T9"/>
                </a:cxn>
              </a:cxnLst>
              <a:rect l="0" t="0" r="r" b="b"/>
              <a:pathLst>
                <a:path w="272" h="272">
                  <a:moveTo>
                    <a:pt x="224" y="48"/>
                  </a:moveTo>
                  <a:cubicBezTo>
                    <a:pt x="272" y="97"/>
                    <a:pt x="272" y="175"/>
                    <a:pt x="224" y="224"/>
                  </a:cubicBezTo>
                  <a:cubicBezTo>
                    <a:pt x="175" y="272"/>
                    <a:pt x="97" y="272"/>
                    <a:pt x="48" y="224"/>
                  </a:cubicBezTo>
                  <a:cubicBezTo>
                    <a:pt x="0" y="175"/>
                    <a:pt x="0" y="97"/>
                    <a:pt x="48" y="48"/>
                  </a:cubicBezTo>
                  <a:cubicBezTo>
                    <a:pt x="97" y="0"/>
                    <a:pt x="175" y="0"/>
                    <a:pt x="224" y="48"/>
                  </a:cubicBezTo>
                  <a:close/>
                </a:path>
              </a:pathLst>
            </a:custGeom>
            <a:noFill/>
            <a:ln w="19050" cap="rnd">
              <a:solidFill>
                <a:schemeClr val="accent2"/>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grpSp>
      <p:grpSp>
        <p:nvGrpSpPr>
          <p:cNvPr id="17" name="组合 16"/>
          <p:cNvGrpSpPr/>
          <p:nvPr/>
        </p:nvGrpSpPr>
        <p:grpSpPr>
          <a:xfrm>
            <a:off x="738936" y="4965793"/>
            <a:ext cx="883334" cy="885602"/>
            <a:chOff x="1255946" y="2526223"/>
            <a:chExt cx="617537" cy="619125"/>
          </a:xfrm>
        </p:grpSpPr>
        <p:sp>
          <p:nvSpPr>
            <p:cNvPr id="18" name="Freeform 34"/>
            <p:cNvSpPr/>
            <p:nvPr/>
          </p:nvSpPr>
          <p:spPr bwMode="auto">
            <a:xfrm>
              <a:off x="1473433" y="2745298"/>
              <a:ext cx="182562" cy="180975"/>
            </a:xfrm>
            <a:custGeom>
              <a:avLst/>
              <a:gdLst>
                <a:gd name="T0" fmla="*/ 72 w 80"/>
                <a:gd name="T1" fmla="*/ 0 h 80"/>
                <a:gd name="T2" fmla="*/ 8 w 80"/>
                <a:gd name="T3" fmla="*/ 0 h 80"/>
                <a:gd name="T4" fmla="*/ 0 w 80"/>
                <a:gd name="T5" fmla="*/ 8 h 80"/>
                <a:gd name="T6" fmla="*/ 0 w 80"/>
                <a:gd name="T7" fmla="*/ 72 h 80"/>
                <a:gd name="T8" fmla="*/ 8 w 80"/>
                <a:gd name="T9" fmla="*/ 80 h 80"/>
                <a:gd name="T10" fmla="*/ 72 w 80"/>
                <a:gd name="T11" fmla="*/ 80 h 80"/>
                <a:gd name="T12" fmla="*/ 80 w 80"/>
                <a:gd name="T13" fmla="*/ 72 h 80"/>
                <a:gd name="T14" fmla="*/ 80 w 80"/>
                <a:gd name="T15" fmla="*/ 8 h 80"/>
                <a:gd name="T16" fmla="*/ 72 w 80"/>
                <a:gd name="T1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80">
                  <a:moveTo>
                    <a:pt x="72" y="0"/>
                  </a:moveTo>
                  <a:cubicBezTo>
                    <a:pt x="8" y="0"/>
                    <a:pt x="8" y="0"/>
                    <a:pt x="8" y="0"/>
                  </a:cubicBezTo>
                  <a:cubicBezTo>
                    <a:pt x="4" y="0"/>
                    <a:pt x="0" y="4"/>
                    <a:pt x="0" y="8"/>
                  </a:cubicBezTo>
                  <a:cubicBezTo>
                    <a:pt x="0" y="72"/>
                    <a:pt x="0" y="72"/>
                    <a:pt x="0" y="72"/>
                  </a:cubicBezTo>
                  <a:cubicBezTo>
                    <a:pt x="0" y="77"/>
                    <a:pt x="4" y="80"/>
                    <a:pt x="8" y="80"/>
                  </a:cubicBezTo>
                  <a:cubicBezTo>
                    <a:pt x="72" y="80"/>
                    <a:pt x="72" y="80"/>
                    <a:pt x="72" y="80"/>
                  </a:cubicBezTo>
                  <a:cubicBezTo>
                    <a:pt x="76" y="80"/>
                    <a:pt x="80" y="77"/>
                    <a:pt x="80" y="72"/>
                  </a:cubicBezTo>
                  <a:cubicBezTo>
                    <a:pt x="80" y="8"/>
                    <a:pt x="80" y="8"/>
                    <a:pt x="80" y="8"/>
                  </a:cubicBezTo>
                  <a:cubicBezTo>
                    <a:pt x="80" y="4"/>
                    <a:pt x="76" y="0"/>
                    <a:pt x="72" y="0"/>
                  </a:cubicBezTo>
                  <a:close/>
                </a:path>
              </a:pathLst>
            </a:custGeom>
            <a:noFill/>
            <a:ln w="19050" cap="rnd">
              <a:solidFill>
                <a:schemeClr val="accent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sp>
          <p:nvSpPr>
            <p:cNvPr id="19" name="Freeform 35"/>
            <p:cNvSpPr/>
            <p:nvPr/>
          </p:nvSpPr>
          <p:spPr bwMode="auto">
            <a:xfrm>
              <a:off x="1255946" y="2526223"/>
              <a:ext cx="617537" cy="619125"/>
            </a:xfrm>
            <a:custGeom>
              <a:avLst/>
              <a:gdLst>
                <a:gd name="T0" fmla="*/ 224 w 272"/>
                <a:gd name="T1" fmla="*/ 48 h 272"/>
                <a:gd name="T2" fmla="*/ 224 w 272"/>
                <a:gd name="T3" fmla="*/ 224 h 272"/>
                <a:gd name="T4" fmla="*/ 48 w 272"/>
                <a:gd name="T5" fmla="*/ 224 h 272"/>
                <a:gd name="T6" fmla="*/ 48 w 272"/>
                <a:gd name="T7" fmla="*/ 48 h 272"/>
                <a:gd name="T8" fmla="*/ 224 w 272"/>
                <a:gd name="T9" fmla="*/ 48 h 272"/>
              </a:gdLst>
              <a:ahLst/>
              <a:cxnLst>
                <a:cxn ang="0">
                  <a:pos x="T0" y="T1"/>
                </a:cxn>
                <a:cxn ang="0">
                  <a:pos x="T2" y="T3"/>
                </a:cxn>
                <a:cxn ang="0">
                  <a:pos x="T4" y="T5"/>
                </a:cxn>
                <a:cxn ang="0">
                  <a:pos x="T6" y="T7"/>
                </a:cxn>
                <a:cxn ang="0">
                  <a:pos x="T8" y="T9"/>
                </a:cxn>
              </a:cxnLst>
              <a:rect l="0" t="0" r="r" b="b"/>
              <a:pathLst>
                <a:path w="272" h="272">
                  <a:moveTo>
                    <a:pt x="224" y="48"/>
                  </a:moveTo>
                  <a:cubicBezTo>
                    <a:pt x="272" y="97"/>
                    <a:pt x="272" y="175"/>
                    <a:pt x="224" y="224"/>
                  </a:cubicBezTo>
                  <a:cubicBezTo>
                    <a:pt x="175" y="272"/>
                    <a:pt x="97" y="272"/>
                    <a:pt x="48" y="224"/>
                  </a:cubicBezTo>
                  <a:cubicBezTo>
                    <a:pt x="0" y="175"/>
                    <a:pt x="0" y="97"/>
                    <a:pt x="48" y="48"/>
                  </a:cubicBezTo>
                  <a:cubicBezTo>
                    <a:pt x="97" y="0"/>
                    <a:pt x="175" y="0"/>
                    <a:pt x="224" y="48"/>
                  </a:cubicBezTo>
                  <a:close/>
                </a:path>
              </a:pathLst>
            </a:custGeom>
            <a:noFill/>
            <a:ln w="19050" cap="rnd">
              <a:solidFill>
                <a:schemeClr val="accent3"/>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grpSp>
    </p:spTree>
    <p:extLst>
      <p:ext uri="{BB962C8B-B14F-4D97-AF65-F5344CB8AC3E}">
        <p14:creationId xmlns:p14="http://schemas.microsoft.com/office/powerpoint/2010/main" val="4078137695"/>
      </p:ext>
    </p:extLst>
  </p:cSld>
  <p:clrMapOvr>
    <a:masterClrMapping/>
  </p:clrMapOvr>
  <p:transition spd="slow">
    <p:blinds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输入输出要求</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nvGrpSpPr>
          <p:cNvPr id="6" name="组合 5"/>
          <p:cNvGrpSpPr/>
          <p:nvPr/>
        </p:nvGrpSpPr>
        <p:grpSpPr>
          <a:xfrm>
            <a:off x="0" y="1688494"/>
            <a:ext cx="6096000" cy="4255105"/>
            <a:chOff x="1163782" y="2177935"/>
            <a:chExt cx="3025832" cy="3192086"/>
          </a:xfrm>
          <a:solidFill>
            <a:schemeClr val="bg1">
              <a:lumMod val="85000"/>
            </a:schemeClr>
          </a:solidFill>
        </p:grpSpPr>
        <p:sp>
          <p:nvSpPr>
            <p:cNvPr id="7" name="矩形 6"/>
            <p:cNvSpPr/>
            <p:nvPr/>
          </p:nvSpPr>
          <p:spPr>
            <a:xfrm>
              <a:off x="1163782" y="2177935"/>
              <a:ext cx="1512916" cy="1596043"/>
            </a:xfrm>
            <a:prstGeom prst="rect">
              <a:avLst/>
            </a:prstGeom>
            <a:blipFill>
              <a:blip r:embed="rId3"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8" name="矩形 7"/>
            <p:cNvSpPr/>
            <p:nvPr/>
          </p:nvSpPr>
          <p:spPr>
            <a:xfrm>
              <a:off x="2676698" y="2177935"/>
              <a:ext cx="1512916" cy="1596043"/>
            </a:xfrm>
            <a:prstGeom prst="rect">
              <a:avLst/>
            </a:prstGeom>
            <a:blipFill>
              <a:blip r:embed="rId4"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9" name="矩形 8"/>
            <p:cNvSpPr/>
            <p:nvPr/>
          </p:nvSpPr>
          <p:spPr>
            <a:xfrm>
              <a:off x="1163782" y="3773978"/>
              <a:ext cx="1512916" cy="1596043"/>
            </a:xfrm>
            <a:prstGeom prst="rect">
              <a:avLst/>
            </a:prstGeom>
            <a:blipFill>
              <a:blip r:embed="rId5"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0" name="矩形 9"/>
            <p:cNvSpPr/>
            <p:nvPr/>
          </p:nvSpPr>
          <p:spPr>
            <a:xfrm>
              <a:off x="2676698" y="3773978"/>
              <a:ext cx="1512916" cy="1596043"/>
            </a:xfrm>
            <a:prstGeom prst="rect">
              <a:avLst/>
            </a:prstGeom>
            <a:blipFill>
              <a:blip r:embed="rId6"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sp>
        <p:nvSpPr>
          <p:cNvPr id="11" name="矩形 10"/>
          <p:cNvSpPr/>
          <p:nvPr/>
        </p:nvSpPr>
        <p:spPr>
          <a:xfrm>
            <a:off x="6096000" y="1688494"/>
            <a:ext cx="6096000" cy="42551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2" name="文本框 11"/>
          <p:cNvSpPr txBox="1"/>
          <p:nvPr/>
        </p:nvSpPr>
        <p:spPr>
          <a:xfrm flipH="1">
            <a:off x="6488790" y="2170643"/>
            <a:ext cx="6095998" cy="3416320"/>
          </a:xfrm>
          <a:prstGeom prst="rect">
            <a:avLst/>
          </a:prstGeom>
          <a:noFill/>
        </p:spPr>
        <p:txBody>
          <a:bodyPr wrap="square" rtlCol="0">
            <a:spAutoFit/>
          </a:bodyPr>
          <a:lstStyle/>
          <a:p>
            <a:r>
              <a:rPr lang="zh-CN" altLang="zh-CN" sz="2400" dirty="0">
                <a:solidFill>
                  <a:schemeClr val="bg1"/>
                </a:solidFill>
                <a:latin typeface="宋体" panose="02010600030101010101" pitchFamily="2" charset="-122"/>
                <a:ea typeface="宋体" panose="02010600030101010101" pitchFamily="2" charset="-122"/>
              </a:rPr>
              <a:t>输入输出数据类型大致分为</a:t>
            </a:r>
            <a:r>
              <a:rPr lang="en-US" altLang="zh-CN" sz="2400" dirty="0">
                <a:solidFill>
                  <a:schemeClr val="bg1"/>
                </a:solidFill>
                <a:latin typeface="宋体" panose="02010600030101010101" pitchFamily="2" charset="-122"/>
                <a:ea typeface="宋体" panose="02010600030101010101" pitchFamily="2" charset="-122"/>
              </a:rPr>
              <a:t>int double char</a:t>
            </a:r>
            <a:r>
              <a:rPr lang="zh-CN" altLang="zh-CN" sz="2400" dirty="0">
                <a:solidFill>
                  <a:schemeClr val="bg1"/>
                </a:solidFill>
                <a:latin typeface="宋体" panose="02010600030101010101" pitchFamily="2" charset="-122"/>
                <a:ea typeface="宋体" panose="02010600030101010101" pitchFamily="2" charset="-122"/>
              </a:rPr>
              <a:t>类型</a:t>
            </a:r>
            <a:endParaRPr lang="en-US" altLang="zh-CN" sz="2400" dirty="0">
              <a:solidFill>
                <a:schemeClr val="bg1"/>
              </a:solidFill>
              <a:latin typeface="宋体" panose="02010600030101010101" pitchFamily="2" charset="-122"/>
              <a:ea typeface="宋体" panose="02010600030101010101" pitchFamily="2" charset="-122"/>
            </a:endParaRPr>
          </a:p>
          <a:p>
            <a:endParaRPr lang="zh-CN" altLang="zh-CN" sz="2400" dirty="0">
              <a:solidFill>
                <a:schemeClr val="bg1"/>
              </a:solidFill>
              <a:latin typeface="宋体" panose="02010600030101010101" pitchFamily="2" charset="-122"/>
              <a:ea typeface="宋体" panose="02010600030101010101" pitchFamily="2" charset="-122"/>
            </a:endParaRPr>
          </a:p>
          <a:p>
            <a:r>
              <a:rPr lang="zh-CN" altLang="zh-CN" sz="2400" dirty="0">
                <a:solidFill>
                  <a:schemeClr val="bg1"/>
                </a:solidFill>
                <a:latin typeface="宋体" panose="02010600030101010101" pitchFamily="2" charset="-122"/>
                <a:ea typeface="宋体" panose="02010600030101010101" pitchFamily="2" charset="-122"/>
              </a:rPr>
              <a:t>数值范围：</a:t>
            </a:r>
            <a:r>
              <a:rPr lang="en-US" altLang="zh-CN" sz="2400" dirty="0">
                <a:solidFill>
                  <a:schemeClr val="bg1"/>
                </a:solidFill>
                <a:latin typeface="宋体" panose="02010600030101010101" pitchFamily="2" charset="-122"/>
                <a:ea typeface="宋体" panose="02010600030101010101" pitchFamily="2" charset="-122"/>
              </a:rPr>
              <a:t> int: 2^31-1 ~ -2^31   </a:t>
            </a:r>
            <a:endParaRPr lang="zh-CN" altLang="zh-CN" sz="2400" dirty="0">
              <a:solidFill>
                <a:schemeClr val="bg1"/>
              </a:solidFill>
              <a:latin typeface="宋体" panose="02010600030101010101" pitchFamily="2" charset="-122"/>
              <a:ea typeface="宋体" panose="02010600030101010101" pitchFamily="2" charset="-122"/>
            </a:endParaRPr>
          </a:p>
          <a:p>
            <a:r>
              <a:rPr lang="en-US" altLang="zh-CN" sz="2400" dirty="0">
                <a:solidFill>
                  <a:schemeClr val="bg1"/>
                </a:solidFill>
                <a:latin typeface="宋体" panose="02010600030101010101" pitchFamily="2" charset="-122"/>
                <a:ea typeface="宋体" panose="02010600030101010101" pitchFamily="2" charset="-122"/>
              </a:rPr>
              <a:t> double: 1.79769e+308~ 2.22507e-308</a:t>
            </a:r>
          </a:p>
          <a:p>
            <a:r>
              <a:rPr lang="en-US" altLang="zh-CN" sz="2400" dirty="0">
                <a:solidFill>
                  <a:schemeClr val="bg1"/>
                </a:solidFill>
                <a:latin typeface="宋体" panose="02010600030101010101" pitchFamily="2" charset="-122"/>
                <a:ea typeface="宋体" panose="02010600030101010101" pitchFamily="2" charset="-122"/>
              </a:rPr>
              <a:t>   </a:t>
            </a:r>
            <a:endParaRPr lang="zh-CN" altLang="zh-CN" sz="2400" dirty="0">
              <a:solidFill>
                <a:schemeClr val="bg1"/>
              </a:solidFill>
              <a:latin typeface="宋体" panose="02010600030101010101" pitchFamily="2" charset="-122"/>
              <a:ea typeface="宋体" panose="02010600030101010101" pitchFamily="2" charset="-122"/>
            </a:endParaRPr>
          </a:p>
          <a:p>
            <a:r>
              <a:rPr lang="zh-CN" altLang="zh-CN" sz="2400" dirty="0">
                <a:solidFill>
                  <a:schemeClr val="bg1"/>
                </a:solidFill>
                <a:latin typeface="宋体" panose="02010600030101010101" pitchFamily="2" charset="-122"/>
                <a:ea typeface="宋体" panose="02010600030101010101" pitchFamily="2" charset="-122"/>
              </a:rPr>
              <a:t>文字类输出类型为</a:t>
            </a:r>
            <a:r>
              <a:rPr lang="en-US" altLang="zh-CN" sz="2400" dirty="0">
                <a:solidFill>
                  <a:schemeClr val="bg1"/>
                </a:solidFill>
                <a:latin typeface="宋体" panose="02010600030101010101" pitchFamily="2" charset="-122"/>
                <a:ea typeface="宋体" panose="02010600030101010101" pitchFamily="2" charset="-122"/>
              </a:rPr>
              <a:t>char</a:t>
            </a:r>
          </a:p>
          <a:p>
            <a:endParaRPr lang="zh-CN" altLang="zh-CN" sz="2400" dirty="0">
              <a:solidFill>
                <a:schemeClr val="bg1"/>
              </a:solidFill>
              <a:latin typeface="宋体" panose="02010600030101010101" pitchFamily="2" charset="-122"/>
              <a:ea typeface="宋体" panose="02010600030101010101" pitchFamily="2" charset="-122"/>
            </a:endParaRPr>
          </a:p>
          <a:p>
            <a:r>
              <a:rPr lang="zh-CN" altLang="zh-CN" sz="2400" dirty="0">
                <a:solidFill>
                  <a:schemeClr val="bg1"/>
                </a:solidFill>
                <a:latin typeface="宋体" panose="02010600030101010101" pitchFamily="2" charset="-122"/>
                <a:ea typeface="宋体" panose="02010600030101010101" pitchFamily="2" charset="-122"/>
              </a:rPr>
              <a:t>精度保留至小数点后两位</a:t>
            </a:r>
          </a:p>
        </p:txBody>
      </p:sp>
    </p:spTree>
  </p:cSld>
  <p:clrMapOvr>
    <a:masterClrMapping/>
  </p:clrMapOvr>
  <p:transition spd="slow">
    <p:blinds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组合 52"/>
          <p:cNvGrpSpPr/>
          <p:nvPr/>
        </p:nvGrpSpPr>
        <p:grpSpPr>
          <a:xfrm>
            <a:off x="5490133" y="776597"/>
            <a:ext cx="5224189" cy="1308050"/>
            <a:chOff x="4849178" y="1625999"/>
            <a:chExt cx="5224189" cy="1308050"/>
          </a:xfrm>
        </p:grpSpPr>
        <p:sp>
          <p:nvSpPr>
            <p:cNvPr id="54" name="等腰三角形 53"/>
            <p:cNvSpPr/>
            <p:nvPr/>
          </p:nvSpPr>
          <p:spPr>
            <a:xfrm rot="5400000">
              <a:off x="5666858" y="1872452"/>
              <a:ext cx="249378" cy="21498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55" name="文本框 54"/>
            <p:cNvSpPr txBox="1"/>
            <p:nvPr/>
          </p:nvSpPr>
          <p:spPr>
            <a:xfrm>
              <a:off x="4849178" y="1625999"/>
              <a:ext cx="826021" cy="707886"/>
            </a:xfrm>
            <a:prstGeom prst="rect">
              <a:avLst/>
            </a:prstGeom>
            <a:noFill/>
          </p:spPr>
          <p:txBody>
            <a:bodyPr wrap="square" rtlCol="0">
              <a:spAutoFit/>
            </a:bodyPr>
            <a:lstStyle/>
            <a:p>
              <a:r>
                <a:rPr lang="en-US" altLang="zh-CN" sz="4000" dirty="0">
                  <a:solidFill>
                    <a:schemeClr val="tx1">
                      <a:lumMod val="65000"/>
                      <a:lumOff val="35000"/>
                    </a:schemeClr>
                  </a:solidFill>
                  <a:latin typeface="微软雅黑" charset="0"/>
                  <a:ea typeface="微软雅黑" charset="0"/>
                  <a:cs typeface="微软雅黑" charset="0"/>
                </a:rPr>
                <a:t>01</a:t>
              </a:r>
              <a:endParaRPr lang="zh-CN" altLang="en-US" sz="4000" dirty="0">
                <a:solidFill>
                  <a:schemeClr val="tx1">
                    <a:lumMod val="65000"/>
                    <a:lumOff val="35000"/>
                  </a:schemeClr>
                </a:solidFill>
                <a:latin typeface="微软雅黑" charset="0"/>
                <a:ea typeface="微软雅黑" charset="0"/>
                <a:cs typeface="微软雅黑" charset="0"/>
              </a:endParaRPr>
            </a:p>
          </p:txBody>
        </p:sp>
        <p:sp>
          <p:nvSpPr>
            <p:cNvPr id="56" name="文本框 55"/>
            <p:cNvSpPr txBox="1"/>
            <p:nvPr/>
          </p:nvSpPr>
          <p:spPr>
            <a:xfrm flipH="1">
              <a:off x="5947344" y="1702943"/>
              <a:ext cx="4126023" cy="1231106"/>
            </a:xfrm>
            <a:prstGeom prst="rect">
              <a:avLst/>
            </a:prstGeom>
            <a:noFill/>
          </p:spPr>
          <p:txBody>
            <a:bodyPr wrap="square" rtlCol="0">
              <a:spAutoFit/>
            </a:bodyPr>
            <a:lstStyle/>
            <a:p>
              <a:r>
                <a:rPr lang="zh-CN" altLang="en-US" dirty="0">
                  <a:solidFill>
                    <a:schemeClr val="tx1">
                      <a:lumMod val="65000"/>
                      <a:lumOff val="35000"/>
                    </a:schemeClr>
                  </a:solidFill>
                  <a:latin typeface="微软雅黑" charset="0"/>
                  <a:ea typeface="微软雅黑" charset="0"/>
                  <a:cs typeface="微软雅黑" charset="0"/>
                </a:rPr>
                <a:t>引言</a:t>
              </a:r>
              <a:endParaRPr lang="en-US" altLang="zh-CN" dirty="0">
                <a:solidFill>
                  <a:schemeClr val="tx1">
                    <a:lumMod val="65000"/>
                    <a:lumOff val="35000"/>
                  </a:schemeClr>
                </a:solidFill>
                <a:latin typeface="微软雅黑" charset="0"/>
                <a:ea typeface="微软雅黑" charset="0"/>
                <a:cs typeface="微软雅黑" charset="0"/>
              </a:endParaRPr>
            </a:p>
            <a:p>
              <a:r>
                <a:rPr lang="en-US" altLang="zh-CN" sz="1400" dirty="0"/>
                <a:t>1.1</a:t>
              </a:r>
              <a:r>
                <a:rPr lang="zh-CN" altLang="zh-CN" sz="1400" dirty="0"/>
                <a:t>编写的目的</a:t>
              </a:r>
              <a:endParaRPr lang="en-US" altLang="zh-CN" sz="1400" dirty="0"/>
            </a:p>
            <a:p>
              <a:r>
                <a:rPr lang="en-US" altLang="zh-CN" sz="1400" dirty="0">
                  <a:solidFill>
                    <a:schemeClr val="tx1">
                      <a:lumMod val="65000"/>
                      <a:lumOff val="35000"/>
                    </a:schemeClr>
                  </a:solidFill>
                  <a:latin typeface="微软雅黑" charset="0"/>
                  <a:ea typeface="微软雅黑" charset="0"/>
                  <a:cs typeface="微软雅黑" charset="0"/>
                </a:rPr>
                <a:t>1.2</a:t>
              </a:r>
              <a:r>
                <a:rPr lang="zh-CN" altLang="en-US" sz="1400" dirty="0">
                  <a:solidFill>
                    <a:schemeClr val="tx1">
                      <a:lumMod val="65000"/>
                      <a:lumOff val="35000"/>
                    </a:schemeClr>
                  </a:solidFill>
                  <a:latin typeface="微软雅黑" charset="0"/>
                  <a:ea typeface="微软雅黑" charset="0"/>
                  <a:cs typeface="微软雅黑" charset="0"/>
                </a:rPr>
                <a:t>背景</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1.3</a:t>
              </a:r>
              <a:r>
                <a:rPr lang="zh-CN" altLang="en-US" sz="1400" dirty="0">
                  <a:solidFill>
                    <a:schemeClr val="tx1">
                      <a:lumMod val="65000"/>
                      <a:lumOff val="35000"/>
                    </a:schemeClr>
                  </a:solidFill>
                  <a:latin typeface="微软雅黑" charset="0"/>
                  <a:ea typeface="微软雅黑" charset="0"/>
                  <a:cs typeface="微软雅黑" charset="0"/>
                </a:rPr>
                <a:t>定义</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1.4</a:t>
              </a:r>
              <a:r>
                <a:rPr lang="zh-CN" altLang="en-US" sz="1400" dirty="0">
                  <a:solidFill>
                    <a:schemeClr val="tx1">
                      <a:lumMod val="65000"/>
                      <a:lumOff val="35000"/>
                    </a:schemeClr>
                  </a:solidFill>
                  <a:latin typeface="微软雅黑" charset="0"/>
                  <a:ea typeface="微软雅黑" charset="0"/>
                  <a:cs typeface="微软雅黑" charset="0"/>
                </a:rPr>
                <a:t>参考资料</a:t>
              </a:r>
              <a:endParaRPr lang="en-US" altLang="zh-CN" sz="1400" dirty="0">
                <a:solidFill>
                  <a:schemeClr val="tx1">
                    <a:lumMod val="65000"/>
                    <a:lumOff val="35000"/>
                  </a:schemeClr>
                </a:solidFill>
                <a:latin typeface="微软雅黑" charset="0"/>
                <a:ea typeface="微软雅黑" charset="0"/>
                <a:cs typeface="微软雅黑" charset="0"/>
              </a:endParaRPr>
            </a:p>
          </p:txBody>
        </p:sp>
      </p:grpSp>
      <p:sp>
        <p:nvSpPr>
          <p:cNvPr id="69" name="文本框 68"/>
          <p:cNvSpPr txBox="1"/>
          <p:nvPr/>
        </p:nvSpPr>
        <p:spPr>
          <a:xfrm>
            <a:off x="1666115" y="2686477"/>
            <a:ext cx="3167697" cy="707886"/>
          </a:xfrm>
          <a:prstGeom prst="rect">
            <a:avLst/>
          </a:prstGeom>
          <a:noFill/>
        </p:spPr>
        <p:txBody>
          <a:bodyPr wrap="square" rtlCol="0">
            <a:spAutoFit/>
          </a:bodyPr>
          <a:lstStyle/>
          <a:p>
            <a:pPr algn="r"/>
            <a:r>
              <a:rPr lang="zh-CN" altLang="en-US" sz="4000" dirty="0">
                <a:solidFill>
                  <a:schemeClr val="tx1">
                    <a:lumMod val="65000"/>
                    <a:lumOff val="35000"/>
                  </a:schemeClr>
                </a:solidFill>
                <a:latin typeface="微软雅黑" charset="0"/>
                <a:ea typeface="微软雅黑" charset="0"/>
                <a:cs typeface="微软雅黑" charset="0"/>
              </a:rPr>
              <a:t>目录</a:t>
            </a:r>
          </a:p>
        </p:txBody>
      </p:sp>
      <p:grpSp>
        <p:nvGrpSpPr>
          <p:cNvPr id="82" name="组合 81"/>
          <p:cNvGrpSpPr/>
          <p:nvPr/>
        </p:nvGrpSpPr>
        <p:grpSpPr>
          <a:xfrm>
            <a:off x="5490133" y="2151306"/>
            <a:ext cx="5224189" cy="1092607"/>
            <a:chOff x="4849178" y="1625999"/>
            <a:chExt cx="5224189" cy="1092607"/>
          </a:xfrm>
        </p:grpSpPr>
        <p:sp>
          <p:nvSpPr>
            <p:cNvPr id="83" name="等腰三角形 82"/>
            <p:cNvSpPr/>
            <p:nvPr/>
          </p:nvSpPr>
          <p:spPr>
            <a:xfrm rot="5400000">
              <a:off x="5666858" y="1872452"/>
              <a:ext cx="249378" cy="21498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84" name="文本框 83"/>
            <p:cNvSpPr txBox="1"/>
            <p:nvPr/>
          </p:nvSpPr>
          <p:spPr>
            <a:xfrm>
              <a:off x="4849178" y="1625999"/>
              <a:ext cx="826021" cy="707886"/>
            </a:xfrm>
            <a:prstGeom prst="rect">
              <a:avLst/>
            </a:prstGeom>
            <a:noFill/>
          </p:spPr>
          <p:txBody>
            <a:bodyPr wrap="square" rtlCol="0">
              <a:spAutoFit/>
            </a:bodyPr>
            <a:lstStyle/>
            <a:p>
              <a:r>
                <a:rPr lang="en-US" altLang="zh-CN" sz="4000" dirty="0">
                  <a:solidFill>
                    <a:schemeClr val="tx1">
                      <a:lumMod val="65000"/>
                      <a:lumOff val="35000"/>
                    </a:schemeClr>
                  </a:solidFill>
                  <a:latin typeface="微软雅黑" charset="0"/>
                  <a:ea typeface="微软雅黑" charset="0"/>
                  <a:cs typeface="微软雅黑" charset="0"/>
                </a:rPr>
                <a:t>02</a:t>
              </a:r>
              <a:endParaRPr lang="zh-CN" altLang="en-US" sz="4000" dirty="0">
                <a:solidFill>
                  <a:schemeClr val="tx1">
                    <a:lumMod val="65000"/>
                    <a:lumOff val="35000"/>
                  </a:schemeClr>
                </a:solidFill>
                <a:latin typeface="微软雅黑" charset="0"/>
                <a:ea typeface="微软雅黑" charset="0"/>
                <a:cs typeface="微软雅黑" charset="0"/>
              </a:endParaRPr>
            </a:p>
          </p:txBody>
        </p:sp>
        <p:sp>
          <p:nvSpPr>
            <p:cNvPr id="85" name="文本框 84"/>
            <p:cNvSpPr txBox="1"/>
            <p:nvPr/>
          </p:nvSpPr>
          <p:spPr>
            <a:xfrm flipH="1">
              <a:off x="5947344" y="1702943"/>
              <a:ext cx="4126023" cy="1015663"/>
            </a:xfrm>
            <a:prstGeom prst="rect">
              <a:avLst/>
            </a:prstGeom>
            <a:noFill/>
          </p:spPr>
          <p:txBody>
            <a:bodyPr wrap="square" rtlCol="0">
              <a:spAutoFit/>
            </a:bodyPr>
            <a:lstStyle/>
            <a:p>
              <a:r>
                <a:rPr lang="zh-CN" altLang="en-US" dirty="0">
                  <a:solidFill>
                    <a:schemeClr val="tx1">
                      <a:lumMod val="65000"/>
                      <a:lumOff val="35000"/>
                    </a:schemeClr>
                  </a:solidFill>
                  <a:latin typeface="微软雅黑" charset="0"/>
                  <a:ea typeface="微软雅黑" charset="0"/>
                  <a:cs typeface="微软雅黑" charset="0"/>
                </a:rPr>
                <a:t>任务概述</a:t>
              </a:r>
              <a:endParaRPr lang="en-US" altLang="zh-CN"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2.1</a:t>
              </a:r>
              <a:r>
                <a:rPr lang="zh-CN" altLang="en-US" sz="1400" dirty="0">
                  <a:solidFill>
                    <a:schemeClr val="tx1">
                      <a:lumMod val="65000"/>
                      <a:lumOff val="35000"/>
                    </a:schemeClr>
                  </a:solidFill>
                  <a:latin typeface="微软雅黑" charset="0"/>
                  <a:ea typeface="微软雅黑" charset="0"/>
                  <a:cs typeface="微软雅黑" charset="0"/>
                </a:rPr>
                <a:t>目标</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2.2</a:t>
              </a:r>
              <a:r>
                <a:rPr lang="zh-CN" altLang="en-US" sz="1400" dirty="0">
                  <a:solidFill>
                    <a:schemeClr val="tx1">
                      <a:lumMod val="65000"/>
                      <a:lumOff val="35000"/>
                    </a:schemeClr>
                  </a:solidFill>
                  <a:latin typeface="微软雅黑" charset="0"/>
                  <a:ea typeface="微软雅黑" charset="0"/>
                  <a:cs typeface="微软雅黑" charset="0"/>
                </a:rPr>
                <a:t>用户的特点</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2.3</a:t>
              </a:r>
              <a:r>
                <a:rPr lang="zh-CN" altLang="en-US" sz="1400" dirty="0">
                  <a:solidFill>
                    <a:schemeClr val="tx1">
                      <a:lumMod val="65000"/>
                      <a:lumOff val="35000"/>
                    </a:schemeClr>
                  </a:solidFill>
                  <a:latin typeface="微软雅黑" charset="0"/>
                  <a:ea typeface="微软雅黑" charset="0"/>
                  <a:cs typeface="微软雅黑" charset="0"/>
                </a:rPr>
                <a:t>假定和约束</a:t>
              </a:r>
              <a:endParaRPr lang="en-US" altLang="zh-CN" sz="1400" dirty="0">
                <a:solidFill>
                  <a:schemeClr val="tx1">
                    <a:lumMod val="65000"/>
                    <a:lumOff val="35000"/>
                  </a:schemeClr>
                </a:solidFill>
                <a:latin typeface="微软雅黑" charset="0"/>
                <a:ea typeface="微软雅黑" charset="0"/>
                <a:cs typeface="微软雅黑" charset="0"/>
              </a:endParaRPr>
            </a:p>
          </p:txBody>
        </p:sp>
      </p:grpSp>
      <p:grpSp>
        <p:nvGrpSpPr>
          <p:cNvPr id="86" name="组合 85"/>
          <p:cNvGrpSpPr/>
          <p:nvPr/>
        </p:nvGrpSpPr>
        <p:grpSpPr>
          <a:xfrm>
            <a:off x="5490133" y="3597120"/>
            <a:ext cx="5224189" cy="1308050"/>
            <a:chOff x="4849178" y="1625999"/>
            <a:chExt cx="5224189" cy="1308050"/>
          </a:xfrm>
        </p:grpSpPr>
        <p:sp>
          <p:nvSpPr>
            <p:cNvPr id="87" name="等腰三角形 86"/>
            <p:cNvSpPr/>
            <p:nvPr/>
          </p:nvSpPr>
          <p:spPr>
            <a:xfrm rot="5400000">
              <a:off x="5666858" y="1872452"/>
              <a:ext cx="249378" cy="214980"/>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88" name="文本框 87"/>
            <p:cNvSpPr txBox="1"/>
            <p:nvPr/>
          </p:nvSpPr>
          <p:spPr>
            <a:xfrm>
              <a:off x="4849178" y="1625999"/>
              <a:ext cx="826021" cy="707886"/>
            </a:xfrm>
            <a:prstGeom prst="rect">
              <a:avLst/>
            </a:prstGeom>
            <a:noFill/>
          </p:spPr>
          <p:txBody>
            <a:bodyPr wrap="square" rtlCol="0">
              <a:spAutoFit/>
            </a:bodyPr>
            <a:lstStyle/>
            <a:p>
              <a:r>
                <a:rPr lang="en-US" altLang="zh-CN" sz="4000" dirty="0">
                  <a:solidFill>
                    <a:schemeClr val="tx1">
                      <a:lumMod val="65000"/>
                      <a:lumOff val="35000"/>
                    </a:schemeClr>
                  </a:solidFill>
                  <a:latin typeface="微软雅黑" charset="0"/>
                  <a:ea typeface="微软雅黑" charset="0"/>
                  <a:cs typeface="微软雅黑" charset="0"/>
                </a:rPr>
                <a:t>03</a:t>
              </a:r>
              <a:endParaRPr lang="zh-CN" altLang="en-US" sz="4000" dirty="0">
                <a:solidFill>
                  <a:schemeClr val="tx1">
                    <a:lumMod val="65000"/>
                    <a:lumOff val="35000"/>
                  </a:schemeClr>
                </a:solidFill>
                <a:latin typeface="微软雅黑" charset="0"/>
                <a:ea typeface="微软雅黑" charset="0"/>
                <a:cs typeface="微软雅黑" charset="0"/>
              </a:endParaRPr>
            </a:p>
          </p:txBody>
        </p:sp>
        <p:sp>
          <p:nvSpPr>
            <p:cNvPr id="89" name="文本框 88"/>
            <p:cNvSpPr txBox="1"/>
            <p:nvPr/>
          </p:nvSpPr>
          <p:spPr>
            <a:xfrm flipH="1">
              <a:off x="5947344" y="1702943"/>
              <a:ext cx="4126023" cy="1231106"/>
            </a:xfrm>
            <a:prstGeom prst="rect">
              <a:avLst/>
            </a:prstGeom>
            <a:noFill/>
          </p:spPr>
          <p:txBody>
            <a:bodyPr wrap="square" rtlCol="0">
              <a:spAutoFit/>
            </a:bodyPr>
            <a:lstStyle/>
            <a:p>
              <a:r>
                <a:rPr lang="zh-CN" altLang="en-US" dirty="0">
                  <a:solidFill>
                    <a:schemeClr val="tx1">
                      <a:lumMod val="65000"/>
                      <a:lumOff val="35000"/>
                    </a:schemeClr>
                  </a:solidFill>
                  <a:latin typeface="微软雅黑" charset="0"/>
                  <a:ea typeface="微软雅黑" charset="0"/>
                  <a:cs typeface="微软雅黑" charset="0"/>
                </a:rPr>
                <a:t>需求规定</a:t>
              </a:r>
              <a:endParaRPr lang="en-US" altLang="zh-CN"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3.1</a:t>
              </a:r>
              <a:r>
                <a:rPr lang="zh-CN" altLang="en-US" sz="1400" dirty="0">
                  <a:solidFill>
                    <a:schemeClr val="tx1">
                      <a:lumMod val="65000"/>
                      <a:lumOff val="35000"/>
                    </a:schemeClr>
                  </a:solidFill>
                  <a:latin typeface="微软雅黑" charset="0"/>
                  <a:ea typeface="微软雅黑" charset="0"/>
                  <a:cs typeface="微软雅黑" charset="0"/>
                </a:rPr>
                <a:t>对功能的规定              </a:t>
              </a:r>
              <a:r>
                <a:rPr lang="en-US" altLang="zh-CN" sz="1400" dirty="0">
                  <a:solidFill>
                    <a:schemeClr val="tx1">
                      <a:lumMod val="65000"/>
                      <a:lumOff val="35000"/>
                    </a:schemeClr>
                  </a:solidFill>
                  <a:latin typeface="微软雅黑" charset="0"/>
                  <a:ea typeface="微软雅黑" charset="0"/>
                  <a:cs typeface="微软雅黑" charset="0"/>
                </a:rPr>
                <a:t>3.5</a:t>
              </a:r>
              <a:r>
                <a:rPr lang="zh-CN" altLang="en-US" sz="1400" dirty="0">
                  <a:solidFill>
                    <a:schemeClr val="tx1">
                      <a:lumMod val="65000"/>
                      <a:lumOff val="35000"/>
                    </a:schemeClr>
                  </a:solidFill>
                  <a:latin typeface="微软雅黑" charset="0"/>
                  <a:ea typeface="微软雅黑" charset="0"/>
                  <a:cs typeface="微软雅黑" charset="0"/>
                </a:rPr>
                <a:t>故障处理要求</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3.2</a:t>
              </a:r>
              <a:r>
                <a:rPr lang="zh-CN" altLang="en-US" sz="1400" dirty="0">
                  <a:solidFill>
                    <a:schemeClr val="tx1">
                      <a:lumMod val="65000"/>
                      <a:lumOff val="35000"/>
                    </a:schemeClr>
                  </a:solidFill>
                  <a:latin typeface="微软雅黑" charset="0"/>
                  <a:ea typeface="微软雅黑" charset="0"/>
                  <a:cs typeface="微软雅黑" charset="0"/>
                </a:rPr>
                <a:t>对性能的规定              </a:t>
              </a:r>
              <a:r>
                <a:rPr lang="en-US" altLang="zh-CN" sz="1400" dirty="0">
                  <a:solidFill>
                    <a:schemeClr val="tx1">
                      <a:lumMod val="65000"/>
                      <a:lumOff val="35000"/>
                    </a:schemeClr>
                  </a:solidFill>
                  <a:latin typeface="微软雅黑" charset="0"/>
                  <a:ea typeface="微软雅黑" charset="0"/>
                  <a:cs typeface="微软雅黑" charset="0"/>
                </a:rPr>
                <a:t>3.6</a:t>
              </a:r>
              <a:r>
                <a:rPr lang="zh-CN" altLang="en-US" sz="1400" dirty="0">
                  <a:solidFill>
                    <a:schemeClr val="tx1">
                      <a:lumMod val="65000"/>
                      <a:lumOff val="35000"/>
                    </a:schemeClr>
                  </a:solidFill>
                  <a:latin typeface="微软雅黑" charset="0"/>
                  <a:ea typeface="微软雅黑" charset="0"/>
                  <a:cs typeface="微软雅黑" charset="0"/>
                </a:rPr>
                <a:t>其他专门要求</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3.3</a:t>
              </a:r>
              <a:r>
                <a:rPr lang="zh-CN" altLang="en-US" sz="1400" dirty="0">
                  <a:solidFill>
                    <a:schemeClr val="tx1">
                      <a:lumMod val="65000"/>
                      <a:lumOff val="35000"/>
                    </a:schemeClr>
                  </a:solidFill>
                  <a:latin typeface="微软雅黑" charset="0"/>
                  <a:ea typeface="微软雅黑" charset="0"/>
                  <a:cs typeface="微软雅黑" charset="0"/>
                </a:rPr>
                <a:t>输入输出要求</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3.4</a:t>
              </a:r>
              <a:r>
                <a:rPr lang="zh-CN" altLang="en-US" sz="1400" dirty="0">
                  <a:solidFill>
                    <a:schemeClr val="tx1">
                      <a:lumMod val="65000"/>
                      <a:lumOff val="35000"/>
                    </a:schemeClr>
                  </a:solidFill>
                  <a:latin typeface="微软雅黑" charset="0"/>
                  <a:ea typeface="微软雅黑" charset="0"/>
                  <a:cs typeface="微软雅黑" charset="0"/>
                </a:rPr>
                <a:t>数据管理能力要求</a:t>
              </a:r>
              <a:endParaRPr lang="en-US" altLang="zh-CN" sz="1400" dirty="0">
                <a:solidFill>
                  <a:schemeClr val="tx1">
                    <a:lumMod val="65000"/>
                    <a:lumOff val="35000"/>
                  </a:schemeClr>
                </a:solidFill>
                <a:latin typeface="微软雅黑" charset="0"/>
                <a:ea typeface="微软雅黑" charset="0"/>
                <a:cs typeface="微软雅黑" charset="0"/>
              </a:endParaRPr>
            </a:p>
          </p:txBody>
        </p:sp>
      </p:grpSp>
      <p:grpSp>
        <p:nvGrpSpPr>
          <p:cNvPr id="90" name="组合 89"/>
          <p:cNvGrpSpPr/>
          <p:nvPr/>
        </p:nvGrpSpPr>
        <p:grpSpPr>
          <a:xfrm>
            <a:off x="5490133" y="5042934"/>
            <a:ext cx="5224189" cy="1308050"/>
            <a:chOff x="4849178" y="1625999"/>
            <a:chExt cx="5224189" cy="1308050"/>
          </a:xfrm>
        </p:grpSpPr>
        <p:sp>
          <p:nvSpPr>
            <p:cNvPr id="91" name="等腰三角形 90"/>
            <p:cNvSpPr/>
            <p:nvPr/>
          </p:nvSpPr>
          <p:spPr>
            <a:xfrm rot="5400000">
              <a:off x="5666858" y="1872452"/>
              <a:ext cx="249378" cy="21498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92" name="文本框 91"/>
            <p:cNvSpPr txBox="1"/>
            <p:nvPr/>
          </p:nvSpPr>
          <p:spPr>
            <a:xfrm>
              <a:off x="4849178" y="1625999"/>
              <a:ext cx="826021" cy="707886"/>
            </a:xfrm>
            <a:prstGeom prst="rect">
              <a:avLst/>
            </a:prstGeom>
            <a:noFill/>
          </p:spPr>
          <p:txBody>
            <a:bodyPr wrap="square" rtlCol="0">
              <a:spAutoFit/>
            </a:bodyPr>
            <a:lstStyle/>
            <a:p>
              <a:r>
                <a:rPr lang="en-US" altLang="zh-CN" sz="4000" dirty="0">
                  <a:solidFill>
                    <a:schemeClr val="tx1">
                      <a:lumMod val="65000"/>
                      <a:lumOff val="35000"/>
                    </a:schemeClr>
                  </a:solidFill>
                  <a:latin typeface="微软雅黑" charset="0"/>
                  <a:ea typeface="微软雅黑" charset="0"/>
                  <a:cs typeface="微软雅黑" charset="0"/>
                </a:rPr>
                <a:t>04</a:t>
              </a:r>
              <a:endParaRPr lang="zh-CN" altLang="en-US" sz="4000" dirty="0">
                <a:solidFill>
                  <a:schemeClr val="tx1">
                    <a:lumMod val="65000"/>
                    <a:lumOff val="35000"/>
                  </a:schemeClr>
                </a:solidFill>
                <a:latin typeface="微软雅黑" charset="0"/>
                <a:ea typeface="微软雅黑" charset="0"/>
                <a:cs typeface="微软雅黑" charset="0"/>
              </a:endParaRPr>
            </a:p>
          </p:txBody>
        </p:sp>
        <p:sp>
          <p:nvSpPr>
            <p:cNvPr id="93" name="文本框 92"/>
            <p:cNvSpPr txBox="1"/>
            <p:nvPr/>
          </p:nvSpPr>
          <p:spPr>
            <a:xfrm flipH="1">
              <a:off x="5947344" y="1702943"/>
              <a:ext cx="4126023" cy="1231106"/>
            </a:xfrm>
            <a:prstGeom prst="rect">
              <a:avLst/>
            </a:prstGeom>
            <a:noFill/>
          </p:spPr>
          <p:txBody>
            <a:bodyPr wrap="square" rtlCol="0">
              <a:spAutoFit/>
            </a:bodyPr>
            <a:lstStyle/>
            <a:p>
              <a:r>
                <a:rPr lang="zh-CN" altLang="en-US" dirty="0">
                  <a:solidFill>
                    <a:schemeClr val="tx1">
                      <a:lumMod val="65000"/>
                      <a:lumOff val="35000"/>
                    </a:schemeClr>
                  </a:solidFill>
                  <a:latin typeface="微软雅黑" charset="0"/>
                  <a:ea typeface="微软雅黑" charset="0"/>
                  <a:cs typeface="微软雅黑" charset="0"/>
                </a:rPr>
                <a:t>运行环境规定</a:t>
              </a:r>
              <a:endParaRPr lang="en-US" altLang="zh-CN"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4.1</a:t>
              </a:r>
              <a:r>
                <a:rPr lang="zh-CN" altLang="en-US" sz="1400" dirty="0">
                  <a:solidFill>
                    <a:schemeClr val="tx1">
                      <a:lumMod val="65000"/>
                      <a:lumOff val="35000"/>
                    </a:schemeClr>
                  </a:solidFill>
                  <a:latin typeface="微软雅黑" charset="0"/>
                  <a:ea typeface="微软雅黑" charset="0"/>
                  <a:cs typeface="微软雅黑" charset="0"/>
                </a:rPr>
                <a:t>设备</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4.2</a:t>
              </a:r>
              <a:r>
                <a:rPr lang="zh-CN" altLang="en-US" sz="1400" dirty="0">
                  <a:solidFill>
                    <a:schemeClr val="tx1">
                      <a:lumMod val="65000"/>
                      <a:lumOff val="35000"/>
                    </a:schemeClr>
                  </a:solidFill>
                  <a:latin typeface="微软雅黑" charset="0"/>
                  <a:ea typeface="微软雅黑" charset="0"/>
                  <a:cs typeface="微软雅黑" charset="0"/>
                </a:rPr>
                <a:t>支持软件</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4.3</a:t>
              </a:r>
              <a:r>
                <a:rPr lang="zh-CN" altLang="en-US" sz="1400" dirty="0">
                  <a:solidFill>
                    <a:schemeClr val="tx1">
                      <a:lumMod val="65000"/>
                      <a:lumOff val="35000"/>
                    </a:schemeClr>
                  </a:solidFill>
                  <a:latin typeface="微软雅黑" charset="0"/>
                  <a:ea typeface="微软雅黑" charset="0"/>
                  <a:cs typeface="微软雅黑" charset="0"/>
                </a:rPr>
                <a:t>接口</a:t>
              </a:r>
              <a:endParaRPr lang="en-US" altLang="zh-CN" sz="1400" dirty="0">
                <a:solidFill>
                  <a:schemeClr val="tx1">
                    <a:lumMod val="65000"/>
                    <a:lumOff val="35000"/>
                  </a:schemeClr>
                </a:solidFill>
                <a:latin typeface="微软雅黑" charset="0"/>
                <a:ea typeface="微软雅黑" charset="0"/>
                <a:cs typeface="微软雅黑" charset="0"/>
              </a:endParaRPr>
            </a:p>
            <a:p>
              <a:r>
                <a:rPr lang="en-US" altLang="zh-CN" sz="1400" dirty="0">
                  <a:solidFill>
                    <a:schemeClr val="tx1">
                      <a:lumMod val="65000"/>
                      <a:lumOff val="35000"/>
                    </a:schemeClr>
                  </a:solidFill>
                  <a:latin typeface="微软雅黑" charset="0"/>
                  <a:ea typeface="微软雅黑" charset="0"/>
                  <a:cs typeface="微软雅黑" charset="0"/>
                </a:rPr>
                <a:t>4.4</a:t>
              </a:r>
              <a:r>
                <a:rPr lang="zh-CN" altLang="en-US" sz="1400" dirty="0">
                  <a:solidFill>
                    <a:schemeClr val="tx1">
                      <a:lumMod val="65000"/>
                      <a:lumOff val="35000"/>
                    </a:schemeClr>
                  </a:solidFill>
                  <a:latin typeface="微软雅黑" charset="0"/>
                  <a:ea typeface="微软雅黑" charset="0"/>
                  <a:cs typeface="微软雅黑" charset="0"/>
                </a:rPr>
                <a:t>控制</a:t>
              </a:r>
              <a:endParaRPr lang="en-US" altLang="zh-CN" sz="1400" dirty="0">
                <a:solidFill>
                  <a:schemeClr val="tx1">
                    <a:lumMod val="65000"/>
                    <a:lumOff val="35000"/>
                  </a:schemeClr>
                </a:solidFill>
                <a:latin typeface="微软雅黑" charset="0"/>
                <a:ea typeface="微软雅黑" charset="0"/>
                <a:cs typeface="微软雅黑" charset="0"/>
              </a:endParaRPr>
            </a:p>
          </p:txBody>
        </p:sp>
      </p:grpSp>
    </p:spTree>
  </p:cSld>
  <p:clrMapOvr>
    <a:masterClrMapping/>
  </p:clrMapOvr>
  <p:transition spd="slow">
    <p:split orient="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p:cNvSpPr/>
          <p:nvPr/>
        </p:nvSpPr>
        <p:spPr>
          <a:xfrm>
            <a:off x="0" y="0"/>
            <a:ext cx="12192000" cy="33210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4" name="文本框 3"/>
          <p:cNvSpPr txBox="1"/>
          <p:nvPr/>
        </p:nvSpPr>
        <p:spPr>
          <a:xfrm flipH="1">
            <a:off x="920337" y="543370"/>
            <a:ext cx="7624785" cy="461665"/>
          </a:xfrm>
          <a:prstGeom prst="rect">
            <a:avLst/>
          </a:prstGeom>
          <a:noFill/>
        </p:spPr>
        <p:txBody>
          <a:bodyPr wrap="square" rtlCol="0">
            <a:spAutoFit/>
          </a:bodyPr>
          <a:lstStyle/>
          <a:p>
            <a:r>
              <a:rPr lang="zh-CN" altLang="zh-CN" sz="2400" dirty="0">
                <a:solidFill>
                  <a:schemeClr val="bg1"/>
                </a:solidFill>
              </a:rPr>
              <a:t>数据管理能力要求（针对软件系统）</a:t>
            </a:r>
            <a:endParaRPr sz="2400" dirty="0">
              <a:solidFill>
                <a:schemeClr val="bg1"/>
              </a:solidFill>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7" name="文本框 6"/>
          <p:cNvSpPr txBox="1"/>
          <p:nvPr/>
        </p:nvSpPr>
        <p:spPr>
          <a:xfrm flipH="1">
            <a:off x="3802742" y="1702254"/>
            <a:ext cx="7873320" cy="707886"/>
          </a:xfrm>
          <a:prstGeom prst="rect">
            <a:avLst/>
          </a:prstGeom>
          <a:noFill/>
        </p:spPr>
        <p:txBody>
          <a:bodyPr wrap="square" rtlCol="0">
            <a:spAutoFit/>
          </a:bodyPr>
          <a:lstStyle/>
          <a:p>
            <a:r>
              <a:rPr lang="zh-CN" altLang="zh-CN" sz="2000" dirty="0">
                <a:solidFill>
                  <a:schemeClr val="bg1"/>
                </a:solidFill>
                <a:latin typeface="宋体" panose="02010600030101010101" pitchFamily="2" charset="-122"/>
                <a:ea typeface="宋体" panose="02010600030101010101" pitchFamily="2" charset="-122"/>
              </a:rPr>
              <a:t>需要管理各类商品信息表和用户个人信息表</a:t>
            </a:r>
          </a:p>
          <a:p>
            <a:r>
              <a:rPr lang="zh-CN" altLang="zh-CN" sz="2000" dirty="0">
                <a:solidFill>
                  <a:schemeClr val="bg1"/>
                </a:solidFill>
                <a:latin typeface="宋体" panose="02010600030101010101" pitchFamily="2" charset="-122"/>
                <a:ea typeface="宋体" panose="02010600030101010101" pitchFamily="2" charset="-122"/>
              </a:rPr>
              <a:t>按照当下项目计划以及各项功能保守预计两方面内容将各占</a:t>
            </a:r>
            <a:r>
              <a:rPr lang="en-US" altLang="zh-CN" sz="2000" dirty="0">
                <a:solidFill>
                  <a:schemeClr val="bg1"/>
                </a:solidFill>
                <a:latin typeface="宋体" panose="02010600030101010101" pitchFamily="2" charset="-122"/>
                <a:ea typeface="宋体" panose="02010600030101010101" pitchFamily="2" charset="-122"/>
              </a:rPr>
              <a:t>15</a:t>
            </a:r>
            <a:r>
              <a:rPr lang="zh-CN" altLang="zh-CN" sz="2000" dirty="0">
                <a:solidFill>
                  <a:schemeClr val="bg1"/>
                </a:solidFill>
                <a:latin typeface="宋体" panose="02010600030101010101" pitchFamily="2" charset="-122"/>
                <a:ea typeface="宋体" panose="02010600030101010101" pitchFamily="2" charset="-122"/>
              </a:rPr>
              <a:t>—</a:t>
            </a:r>
            <a:r>
              <a:rPr lang="en-US" altLang="zh-CN" sz="2000" dirty="0">
                <a:solidFill>
                  <a:schemeClr val="bg1"/>
                </a:solidFill>
                <a:latin typeface="宋体" panose="02010600030101010101" pitchFamily="2" charset="-122"/>
                <a:ea typeface="宋体" panose="02010600030101010101" pitchFamily="2" charset="-122"/>
              </a:rPr>
              <a:t>20M</a:t>
            </a:r>
            <a:endParaRPr lang="zh-CN" altLang="zh-CN" sz="2000" dirty="0">
              <a:solidFill>
                <a:schemeClr val="bg1"/>
              </a:solidFill>
              <a:latin typeface="宋体" panose="02010600030101010101" pitchFamily="2" charset="-122"/>
              <a:ea typeface="宋体" panose="02010600030101010101" pitchFamily="2" charset="-122"/>
            </a:endParaRPr>
          </a:p>
        </p:txBody>
      </p:sp>
      <p:sp>
        <p:nvSpPr>
          <p:cNvPr id="25" name="矩形 24"/>
          <p:cNvSpPr/>
          <p:nvPr/>
        </p:nvSpPr>
        <p:spPr>
          <a:xfrm>
            <a:off x="1047220" y="1902856"/>
            <a:ext cx="2137742" cy="3772535"/>
          </a:xfrm>
          <a:prstGeom prst="rect">
            <a:avLst/>
          </a:prstGeom>
          <a:blipFill>
            <a:blip r:embed="rId3" cstate="email"/>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pic>
        <p:nvPicPr>
          <p:cNvPr id="26" name="图片 25"/>
          <p:cNvPicPr>
            <a:picLocks noChangeAspect="1"/>
          </p:cNvPicPr>
          <p:nvPr/>
        </p:nvPicPr>
        <p:blipFill rotWithShape="1">
          <a:blip r:embed="rId4" cstate="email"/>
          <a:srcRect/>
          <a:stretch>
            <a:fillRect/>
          </a:stretch>
        </p:blipFill>
        <p:spPr>
          <a:xfrm>
            <a:off x="625973" y="1113903"/>
            <a:ext cx="3020908" cy="5481486"/>
          </a:xfrm>
          <a:prstGeom prst="rect">
            <a:avLst/>
          </a:prstGeom>
        </p:spPr>
      </p:pic>
      <p:sp>
        <p:nvSpPr>
          <p:cNvPr id="23" name="等腰三角形 22">
            <a:extLst>
              <a:ext uri="{FF2B5EF4-FFF2-40B4-BE49-F238E27FC236}">
                <a16:creationId xmlns:a16="http://schemas.microsoft.com/office/drawing/2014/main" id="{86B4D8AE-4E22-4989-A09E-5CDF509FD948}"/>
              </a:ext>
            </a:extLst>
          </p:cNvPr>
          <p:cNvSpPr/>
          <p:nvPr/>
        </p:nvSpPr>
        <p:spPr>
          <a:xfrm rot="5400000">
            <a:off x="4038569" y="3669909"/>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8" name="文本框 27">
            <a:extLst>
              <a:ext uri="{FF2B5EF4-FFF2-40B4-BE49-F238E27FC236}">
                <a16:creationId xmlns:a16="http://schemas.microsoft.com/office/drawing/2014/main" id="{052729F1-5FF1-47D4-90C5-140A9ACCBFD3}"/>
              </a:ext>
            </a:extLst>
          </p:cNvPr>
          <p:cNvSpPr txBox="1"/>
          <p:nvPr/>
        </p:nvSpPr>
        <p:spPr>
          <a:xfrm flipH="1">
            <a:off x="4437602" y="3623813"/>
            <a:ext cx="7624785" cy="461665"/>
          </a:xfrm>
          <a:prstGeom prst="rect">
            <a:avLst/>
          </a:prstGeom>
          <a:noFill/>
        </p:spPr>
        <p:txBody>
          <a:bodyPr wrap="square" rtlCol="0">
            <a:spAutoFit/>
          </a:bodyPr>
          <a:lstStyle/>
          <a:p>
            <a:r>
              <a:rPr lang="zh-CN" altLang="en-US" sz="2400" dirty="0"/>
              <a:t>故障处理要求与其他专门要求</a:t>
            </a:r>
            <a:endParaRPr sz="2400" dirty="0">
              <a:latin typeface="微软雅黑" charset="0"/>
              <a:ea typeface="微软雅黑" charset="0"/>
              <a:cs typeface="微软雅黑" charset="0"/>
            </a:endParaRPr>
          </a:p>
        </p:txBody>
      </p:sp>
      <p:sp>
        <p:nvSpPr>
          <p:cNvPr id="2" name="文本框 1">
            <a:extLst>
              <a:ext uri="{FF2B5EF4-FFF2-40B4-BE49-F238E27FC236}">
                <a16:creationId xmlns:a16="http://schemas.microsoft.com/office/drawing/2014/main" id="{4FEED458-A34B-4F78-8137-C1D4C1661F6F}"/>
              </a:ext>
            </a:extLst>
          </p:cNvPr>
          <p:cNvSpPr txBox="1"/>
          <p:nvPr/>
        </p:nvSpPr>
        <p:spPr>
          <a:xfrm>
            <a:off x="4437602" y="4422710"/>
            <a:ext cx="5924939" cy="646331"/>
          </a:xfrm>
          <a:prstGeom prst="rect">
            <a:avLst/>
          </a:prstGeom>
          <a:noFill/>
        </p:spPr>
        <p:txBody>
          <a:bodyPr wrap="square" rtlCol="0">
            <a:spAutoFit/>
          </a:bodyPr>
          <a:lstStyle/>
          <a:p>
            <a:r>
              <a:rPr lang="zh-CN" altLang="zh-CN" dirty="0"/>
              <a:t>暂未有成型产品，暂时无法估量</a:t>
            </a:r>
          </a:p>
          <a:p>
            <a:r>
              <a:rPr lang="zh-CN" altLang="zh-CN" dirty="0"/>
              <a:t>不会主动向第三方机构泄露用户信息</a:t>
            </a:r>
            <a:endParaRPr lang="zh-CN" altLang="en-US" dirty="0"/>
          </a:p>
        </p:txBody>
      </p:sp>
    </p:spTree>
  </p:cSld>
  <p:clrMapOvr>
    <a:masterClrMapping/>
  </p:clrMapOvr>
  <p:transition spd="slow">
    <p:blinds dir="ver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flipH="1">
            <a:off x="7903227" y="4175577"/>
            <a:ext cx="3809348" cy="523220"/>
          </a:xfrm>
          <a:prstGeom prst="rect">
            <a:avLst/>
          </a:prstGeom>
          <a:noFill/>
        </p:spPr>
        <p:txBody>
          <a:bodyPr wrap="square" rtlCol="0">
            <a:spAutoFit/>
          </a:bodyPr>
          <a:lstStyle/>
          <a:p>
            <a:pPr>
              <a:spcBef>
                <a:spcPts val="600"/>
              </a:spcBef>
            </a:pPr>
            <a:r>
              <a:rPr lang="zh-CN" altLang="en-US" sz="2800" dirty="0">
                <a:solidFill>
                  <a:schemeClr val="accent4"/>
                </a:solidFill>
                <a:latin typeface="微软雅黑" charset="0"/>
                <a:ea typeface="微软雅黑" charset="0"/>
                <a:cs typeface="微软雅黑" charset="0"/>
              </a:rPr>
              <a:t>运行环境规定</a:t>
            </a:r>
            <a:endParaRPr lang="en-US" altLang="zh-CN" sz="1200" dirty="0">
              <a:solidFill>
                <a:schemeClr val="tx1">
                  <a:lumMod val="65000"/>
                  <a:lumOff val="35000"/>
                </a:schemeClr>
              </a:solidFill>
              <a:latin typeface="微软雅黑" charset="0"/>
              <a:ea typeface="微软雅黑" charset="0"/>
              <a:cs typeface="微软雅黑" charset="0"/>
            </a:endParaRPr>
          </a:p>
        </p:txBody>
      </p:sp>
      <p:sp>
        <p:nvSpPr>
          <p:cNvPr id="9" name="文本框 8"/>
          <p:cNvSpPr txBox="1"/>
          <p:nvPr/>
        </p:nvSpPr>
        <p:spPr>
          <a:xfrm>
            <a:off x="5038602" y="3798550"/>
            <a:ext cx="2743200" cy="2092881"/>
          </a:xfrm>
          <a:prstGeom prst="rect">
            <a:avLst/>
          </a:prstGeom>
          <a:noFill/>
        </p:spPr>
        <p:txBody>
          <a:bodyPr wrap="square" rtlCol="0">
            <a:spAutoFit/>
          </a:bodyPr>
          <a:lstStyle/>
          <a:p>
            <a:pPr algn="ctr"/>
            <a:r>
              <a:rPr lang="en-US" altLang="zh-CN" sz="13000" dirty="0">
                <a:solidFill>
                  <a:schemeClr val="bg1">
                    <a:lumMod val="75000"/>
                  </a:schemeClr>
                </a:solidFill>
                <a:latin typeface="微软雅黑" charset="0"/>
                <a:ea typeface="微软雅黑" charset="0"/>
                <a:cs typeface="微软雅黑" charset="0"/>
              </a:rPr>
              <a:t>04</a:t>
            </a:r>
            <a:endParaRPr lang="zh-CN" altLang="en-US" sz="13000" dirty="0">
              <a:solidFill>
                <a:schemeClr val="bg1">
                  <a:lumMod val="75000"/>
                </a:schemeClr>
              </a:solidFill>
              <a:latin typeface="微软雅黑" charset="0"/>
              <a:ea typeface="微软雅黑" charset="0"/>
              <a:cs typeface="微软雅黑" charset="0"/>
            </a:endParaRPr>
          </a:p>
        </p:txBody>
      </p:sp>
      <p:grpSp>
        <p:nvGrpSpPr>
          <p:cNvPr id="10" name="组合 9"/>
          <p:cNvGrpSpPr/>
          <p:nvPr/>
        </p:nvGrpSpPr>
        <p:grpSpPr>
          <a:xfrm>
            <a:off x="0" y="-3"/>
            <a:ext cx="7697488" cy="5604389"/>
            <a:chOff x="0" y="-2"/>
            <a:chExt cx="4808931" cy="3501288"/>
          </a:xfrm>
          <a:blipFill>
            <a:blip r:embed="rId3"/>
            <a:srcRect/>
            <a:stretch>
              <a:fillRect/>
            </a:stretch>
          </a:blipFill>
        </p:grpSpPr>
        <p:sp>
          <p:nvSpPr>
            <p:cNvPr id="11" name="等腰三角形 10"/>
            <p:cNvSpPr/>
            <p:nvPr/>
          </p:nvSpPr>
          <p:spPr>
            <a:xfrm rot="5400000">
              <a:off x="-95087" y="95085"/>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2" name="等腰三角形 11"/>
            <p:cNvSpPr/>
            <p:nvPr/>
          </p:nvSpPr>
          <p:spPr>
            <a:xfrm rot="16200000">
              <a:off x="-95085" y="802592"/>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3" name="等腰三角形 12"/>
            <p:cNvSpPr/>
            <p:nvPr/>
          </p:nvSpPr>
          <p:spPr>
            <a:xfrm rot="5400000">
              <a:off x="-95087" y="1510099"/>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4" name="等腰三角形 13"/>
            <p:cNvSpPr/>
            <p:nvPr/>
          </p:nvSpPr>
          <p:spPr>
            <a:xfrm rot="16200000">
              <a:off x="1117298" y="95087"/>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5" name="等腰三角形 14"/>
            <p:cNvSpPr/>
            <p:nvPr/>
          </p:nvSpPr>
          <p:spPr>
            <a:xfrm rot="5400000">
              <a:off x="1110008" y="802592"/>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6" name="等腰三角形 15"/>
            <p:cNvSpPr/>
            <p:nvPr/>
          </p:nvSpPr>
          <p:spPr>
            <a:xfrm rot="16200000">
              <a:off x="1111740" y="151010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7" name="等腰三角形 16"/>
            <p:cNvSpPr/>
            <p:nvPr/>
          </p:nvSpPr>
          <p:spPr>
            <a:xfrm rot="5400000">
              <a:off x="2320159" y="95085"/>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8" name="等腰三角形 17"/>
            <p:cNvSpPr/>
            <p:nvPr/>
          </p:nvSpPr>
          <p:spPr>
            <a:xfrm rot="5400000">
              <a:off x="1110245" y="2217610"/>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9" name="等腰三角形 18"/>
            <p:cNvSpPr/>
            <p:nvPr/>
          </p:nvSpPr>
          <p:spPr>
            <a:xfrm rot="16200000">
              <a:off x="2320159" y="80259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1" name="等腰三角形 20"/>
            <p:cNvSpPr/>
            <p:nvPr/>
          </p:nvSpPr>
          <p:spPr>
            <a:xfrm rot="5400000">
              <a:off x="3525255" y="80259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sp>
        <p:nvSpPr>
          <p:cNvPr id="22" name="等腰三角形 21"/>
          <p:cNvSpPr/>
          <p:nvPr/>
        </p:nvSpPr>
        <p:spPr>
          <a:xfrm rot="5400000">
            <a:off x="7566910" y="4326309"/>
            <a:ext cx="249378" cy="214980"/>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Tree>
  </p:cSld>
  <p:clrMapOvr>
    <a:masterClrMapping/>
  </p:clrMapOvr>
  <p:transition spd="slow">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7439"/>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设备</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2" name="矩形 21"/>
          <p:cNvSpPr/>
          <p:nvPr/>
        </p:nvSpPr>
        <p:spPr>
          <a:xfrm>
            <a:off x="1058866" y="2035115"/>
            <a:ext cx="2732179" cy="3603309"/>
          </a:xfrm>
          <a:prstGeom prst="rect">
            <a:avLst/>
          </a:prstGeom>
          <a:blipFill>
            <a:blip r:embed="rId3"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pic>
        <p:nvPicPr>
          <p:cNvPr id="23" name="图片 22"/>
          <p:cNvPicPr>
            <a:picLocks noChangeAspect="1"/>
          </p:cNvPicPr>
          <p:nvPr/>
        </p:nvPicPr>
        <p:blipFill rotWithShape="1">
          <a:blip r:embed="rId4" cstate="email"/>
          <a:srcRect/>
          <a:stretch>
            <a:fillRect/>
          </a:stretch>
        </p:blipFill>
        <p:spPr>
          <a:xfrm>
            <a:off x="409132" y="1247255"/>
            <a:ext cx="3921969" cy="5053306"/>
          </a:xfrm>
          <a:prstGeom prst="rect">
            <a:avLst/>
          </a:prstGeom>
        </p:spPr>
      </p:pic>
      <p:sp>
        <p:nvSpPr>
          <p:cNvPr id="2" name="文本框 1">
            <a:extLst>
              <a:ext uri="{FF2B5EF4-FFF2-40B4-BE49-F238E27FC236}">
                <a16:creationId xmlns:a16="http://schemas.microsoft.com/office/drawing/2014/main" id="{DA70CA2F-324F-457C-B1A6-5F5A1778ECAE}"/>
              </a:ext>
            </a:extLst>
          </p:cNvPr>
          <p:cNvSpPr txBox="1"/>
          <p:nvPr/>
        </p:nvSpPr>
        <p:spPr>
          <a:xfrm>
            <a:off x="4268374" y="612844"/>
            <a:ext cx="7712132" cy="5632311"/>
          </a:xfrm>
          <a:prstGeom prst="rect">
            <a:avLst/>
          </a:prstGeom>
          <a:noFill/>
        </p:spPr>
        <p:txBody>
          <a:bodyPr wrap="square" rtlCol="0">
            <a:spAutoFit/>
          </a:bodyPr>
          <a:lstStyle/>
          <a:p>
            <a:r>
              <a:rPr lang="zh-CN" altLang="zh-CN" dirty="0"/>
              <a:t>安卓手机：系统要求：安卓</a:t>
            </a:r>
            <a:r>
              <a:rPr lang="en-US" altLang="zh-CN" dirty="0"/>
              <a:t>4.0</a:t>
            </a:r>
            <a:r>
              <a:rPr lang="zh-CN" altLang="zh-CN" dirty="0"/>
              <a:t>以上系统适用屏幕像素：通用</a:t>
            </a:r>
          </a:p>
          <a:p>
            <a:r>
              <a:rPr lang="en-US" altLang="zh-CN" dirty="0"/>
              <a:t>iPhone</a:t>
            </a:r>
            <a:r>
              <a:rPr lang="zh-CN" altLang="zh-CN" dirty="0"/>
              <a:t>：系统要求：</a:t>
            </a:r>
            <a:r>
              <a:rPr lang="en-US" altLang="zh-CN" dirty="0"/>
              <a:t>iPhone6.1-iPhone8.0</a:t>
            </a:r>
            <a:r>
              <a:rPr lang="zh-CN" altLang="zh-CN" dirty="0"/>
              <a:t>以上系统适用屏幕像素：通用；</a:t>
            </a:r>
          </a:p>
          <a:p>
            <a:r>
              <a:rPr lang="zh-CN" altLang="zh-CN" dirty="0"/>
              <a:t>内存容量剩余</a:t>
            </a:r>
            <a:r>
              <a:rPr lang="en-US" altLang="zh-CN" dirty="0"/>
              <a:t>500M</a:t>
            </a:r>
            <a:r>
              <a:rPr lang="zh-CN" altLang="zh-CN" dirty="0"/>
              <a:t>以上</a:t>
            </a:r>
          </a:p>
          <a:p>
            <a:r>
              <a:rPr lang="en-US" altLang="zh-CN" dirty="0"/>
              <a:t> </a:t>
            </a:r>
            <a:endParaRPr lang="zh-CN" altLang="zh-CN" dirty="0"/>
          </a:p>
          <a:p>
            <a:r>
              <a:rPr lang="zh-CN" altLang="zh-CN" dirty="0"/>
              <a:t>外存容量：</a:t>
            </a:r>
            <a:r>
              <a:rPr lang="en-US" altLang="zh-CN" dirty="0"/>
              <a:t>50M</a:t>
            </a:r>
            <a:endParaRPr lang="zh-CN" altLang="zh-CN" dirty="0"/>
          </a:p>
          <a:p>
            <a:r>
              <a:rPr lang="zh-CN" altLang="zh-CN" dirty="0"/>
              <a:t>联机</a:t>
            </a:r>
            <a:r>
              <a:rPr lang="en-US" altLang="zh-CN" dirty="0"/>
              <a:t> </a:t>
            </a:r>
            <a:endParaRPr lang="zh-CN" altLang="zh-CN" dirty="0"/>
          </a:p>
          <a:p>
            <a:r>
              <a:rPr lang="zh-CN" altLang="zh-CN" dirty="0"/>
              <a:t>外部存储</a:t>
            </a:r>
          </a:p>
          <a:p>
            <a:r>
              <a:rPr lang="en-US" altLang="zh-CN" dirty="0" err="1"/>
              <a:t>sql</a:t>
            </a:r>
            <a:r>
              <a:rPr lang="zh-CN" altLang="zh-CN" dirty="0"/>
              <a:t>数据库</a:t>
            </a:r>
          </a:p>
          <a:p>
            <a:r>
              <a:rPr lang="zh-CN" altLang="zh-CN" dirty="0"/>
              <a:t>用一个数据库存储数据。</a:t>
            </a:r>
          </a:p>
          <a:p>
            <a:r>
              <a:rPr lang="en-US" altLang="zh-CN" dirty="0"/>
              <a:t> </a:t>
            </a:r>
            <a:endParaRPr lang="zh-CN" altLang="zh-CN" dirty="0"/>
          </a:p>
          <a:p>
            <a:r>
              <a:rPr lang="zh-CN" altLang="zh-CN" dirty="0"/>
              <a:t>输入设备：一块触摸屏</a:t>
            </a:r>
          </a:p>
          <a:p>
            <a:r>
              <a:rPr lang="zh-CN" altLang="zh-CN" dirty="0"/>
              <a:t>输出设备：一块触摸屏</a:t>
            </a:r>
          </a:p>
          <a:p>
            <a:r>
              <a:rPr lang="zh-CN" altLang="zh-CN" dirty="0"/>
              <a:t>联机</a:t>
            </a:r>
          </a:p>
          <a:p>
            <a:r>
              <a:rPr lang="en-US" altLang="zh-CN" dirty="0"/>
              <a:t> </a:t>
            </a:r>
            <a:endParaRPr lang="zh-CN" altLang="zh-CN" dirty="0"/>
          </a:p>
          <a:p>
            <a:r>
              <a:rPr lang="zh-CN" altLang="zh-CN" dirty="0"/>
              <a:t>数据通信设备的型号和数量</a:t>
            </a:r>
          </a:p>
          <a:p>
            <a:r>
              <a:rPr lang="zh-CN" altLang="zh-CN" dirty="0"/>
              <a:t>暂无</a:t>
            </a:r>
          </a:p>
          <a:p>
            <a:r>
              <a:rPr lang="en-US" altLang="zh-CN" dirty="0"/>
              <a:t> </a:t>
            </a:r>
            <a:endParaRPr lang="zh-CN" altLang="zh-CN" dirty="0"/>
          </a:p>
          <a:p>
            <a:pPr lvl="0"/>
            <a:r>
              <a:rPr lang="zh-CN" altLang="zh-CN" dirty="0"/>
              <a:t>功能键及其他专用硬件</a:t>
            </a:r>
          </a:p>
          <a:p>
            <a:r>
              <a:rPr lang="zh-CN" altLang="zh-CN" dirty="0"/>
              <a:t>暂无</a:t>
            </a:r>
          </a:p>
          <a:p>
            <a:endParaRPr lang="zh-CN" altLang="en-US" dirty="0"/>
          </a:p>
        </p:txBody>
      </p:sp>
    </p:spTree>
  </p:cSld>
  <p:clrMapOvr>
    <a:masterClrMapping/>
  </p:clrMapOvr>
  <p:transition spd="slow">
    <p:blinds dir="ver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组合 22"/>
          <p:cNvGrpSpPr/>
          <p:nvPr/>
        </p:nvGrpSpPr>
        <p:grpSpPr>
          <a:xfrm>
            <a:off x="293912" y="1632117"/>
            <a:ext cx="6106888" cy="3533442"/>
            <a:chOff x="-296638" y="1636713"/>
            <a:chExt cx="7489372" cy="4333346"/>
          </a:xfrm>
        </p:grpSpPr>
        <p:pic>
          <p:nvPicPr>
            <p:cNvPr id="24" name="图片 23"/>
            <p:cNvPicPr>
              <a:picLocks noChangeAspect="1"/>
            </p:cNvPicPr>
            <p:nvPr/>
          </p:nvPicPr>
          <p:blipFill>
            <a:blip r:embed="rId3" cstate="email"/>
            <a:srcRect/>
            <a:stretch>
              <a:fillRect/>
            </a:stretch>
          </p:blipFill>
          <p:spPr>
            <a:xfrm>
              <a:off x="-296638" y="1636713"/>
              <a:ext cx="7489372" cy="4333346"/>
            </a:xfrm>
            <a:prstGeom prst="rect">
              <a:avLst/>
            </a:prstGeom>
          </p:spPr>
        </p:pic>
        <p:sp>
          <p:nvSpPr>
            <p:cNvPr id="25" name="矩形 24"/>
            <p:cNvSpPr/>
            <p:nvPr/>
          </p:nvSpPr>
          <p:spPr>
            <a:xfrm>
              <a:off x="1207407" y="2238763"/>
              <a:ext cx="4632960" cy="2880360"/>
            </a:xfrm>
            <a:prstGeom prst="rect">
              <a:avLst/>
            </a:prstGeom>
            <a:blipFill>
              <a:blip r:embed="rId4"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sp>
        <p:nvSpPr>
          <p:cNvPr id="41" name="文本框 40"/>
          <p:cNvSpPr txBox="1"/>
          <p:nvPr/>
        </p:nvSpPr>
        <p:spPr>
          <a:xfrm flipH="1">
            <a:off x="800098" y="5187446"/>
            <a:ext cx="10566107" cy="923330"/>
          </a:xfrm>
          <a:prstGeom prst="rect">
            <a:avLst/>
          </a:prstGeom>
          <a:noFill/>
        </p:spPr>
        <p:txBody>
          <a:bodyPr wrap="square" rtlCol="0">
            <a:spAutoFit/>
          </a:bodyPr>
          <a:lstStyle/>
          <a:p>
            <a:r>
              <a:rPr lang="zh-CN" altLang="zh-CN" dirty="0"/>
              <a:t>同时支持苹果端和安卓端。</a:t>
            </a:r>
          </a:p>
          <a:p>
            <a:r>
              <a:rPr lang="zh-CN" altLang="zh-CN" dirty="0"/>
              <a:t>编译程序：</a:t>
            </a:r>
            <a:r>
              <a:rPr lang="en-US" altLang="zh-CN" dirty="0"/>
              <a:t>GCC</a:t>
            </a:r>
            <a:endParaRPr lang="zh-CN" altLang="zh-CN" dirty="0"/>
          </a:p>
          <a:p>
            <a:r>
              <a:rPr lang="zh-CN" altLang="zh-CN" dirty="0"/>
              <a:t>测试支持软件：</a:t>
            </a:r>
            <a:r>
              <a:rPr lang="en-US" altLang="zh-CN" dirty="0" err="1"/>
              <a:t>UIAutomator</a:t>
            </a:r>
            <a:r>
              <a:rPr lang="zh-CN" altLang="zh-CN" dirty="0"/>
              <a:t>（是为数不多的</a:t>
            </a:r>
            <a:r>
              <a:rPr lang="en-US" altLang="zh-CN" dirty="0"/>
              <a:t>Android</a:t>
            </a:r>
            <a:r>
              <a:rPr lang="zh-CN" altLang="zh-CN" dirty="0"/>
              <a:t>官方支持的自动化测试框架之一）</a:t>
            </a:r>
            <a:endParaRPr lang="zh-CN" altLang="en-US" sz="1400" dirty="0">
              <a:solidFill>
                <a:schemeClr val="tx1">
                  <a:lumMod val="65000"/>
                  <a:lumOff val="35000"/>
                </a:schemeClr>
              </a:solidFill>
              <a:latin typeface="微软雅黑" charset="0"/>
              <a:ea typeface="微软雅黑" charset="0"/>
              <a:cs typeface="微软雅黑" charset="0"/>
            </a:endParaRPr>
          </a:p>
        </p:txBody>
      </p:sp>
      <p:sp>
        <p:nvSpPr>
          <p:cNvPr id="2" name="文本框 1"/>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支持软件</a:t>
            </a:r>
            <a:endParaRPr dirty="0">
              <a:latin typeface="微软雅黑" charset="0"/>
              <a:ea typeface="微软雅黑" charset="0"/>
              <a:cs typeface="微软雅黑" charset="0"/>
            </a:endParaRPr>
          </a:p>
        </p:txBody>
      </p:sp>
      <p:sp>
        <p:nvSpPr>
          <p:cNvPr id="3" name="等腰三角形 2"/>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Tree>
  </p:cSld>
  <p:clrMapOvr>
    <a:masterClrMapping/>
  </p:clrMapOvr>
  <p:transition spd="slow">
    <p:randomBar dir="ver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643724" y="1612900"/>
            <a:ext cx="4904552" cy="4603750"/>
            <a:chOff x="2444751" y="6350"/>
            <a:chExt cx="7299325" cy="6851650"/>
          </a:xfrm>
        </p:grpSpPr>
        <p:sp>
          <p:nvSpPr>
            <p:cNvPr id="7" name="Freeform 2390"/>
            <p:cNvSpPr/>
            <p:nvPr/>
          </p:nvSpPr>
          <p:spPr bwMode="auto">
            <a:xfrm>
              <a:off x="2444751" y="1016000"/>
              <a:ext cx="3132138" cy="2282825"/>
            </a:xfrm>
            <a:custGeom>
              <a:avLst/>
              <a:gdLst>
                <a:gd name="T0" fmla="*/ 1973 w 1973"/>
                <a:gd name="T1" fmla="*/ 0 h 1438"/>
                <a:gd name="T2" fmla="*/ 1926 w 1973"/>
                <a:gd name="T3" fmla="*/ 37 h 1438"/>
                <a:gd name="T4" fmla="*/ 1874 w 1973"/>
                <a:gd name="T5" fmla="*/ 80 h 1438"/>
                <a:gd name="T6" fmla="*/ 1821 w 1973"/>
                <a:gd name="T7" fmla="*/ 126 h 1438"/>
                <a:gd name="T8" fmla="*/ 1767 w 1973"/>
                <a:gd name="T9" fmla="*/ 177 h 1438"/>
                <a:gd name="T10" fmla="*/ 1711 w 1973"/>
                <a:gd name="T11" fmla="*/ 231 h 1438"/>
                <a:gd name="T12" fmla="*/ 1655 w 1973"/>
                <a:gd name="T13" fmla="*/ 289 h 1438"/>
                <a:gd name="T14" fmla="*/ 1598 w 1973"/>
                <a:gd name="T15" fmla="*/ 351 h 1438"/>
                <a:gd name="T16" fmla="*/ 1544 w 1973"/>
                <a:gd name="T17" fmla="*/ 416 h 1438"/>
                <a:gd name="T18" fmla="*/ 1490 w 1973"/>
                <a:gd name="T19" fmla="*/ 486 h 1438"/>
                <a:gd name="T20" fmla="*/ 1437 w 1973"/>
                <a:gd name="T21" fmla="*/ 560 h 1438"/>
                <a:gd name="T22" fmla="*/ 1386 w 1973"/>
                <a:gd name="T23" fmla="*/ 636 h 1438"/>
                <a:gd name="T24" fmla="*/ 1339 w 1973"/>
                <a:gd name="T25" fmla="*/ 719 h 1438"/>
                <a:gd name="T26" fmla="*/ 1294 w 1973"/>
                <a:gd name="T27" fmla="*/ 802 h 1438"/>
                <a:gd name="T28" fmla="*/ 1254 w 1973"/>
                <a:gd name="T29" fmla="*/ 892 h 1438"/>
                <a:gd name="T30" fmla="*/ 1218 w 1973"/>
                <a:gd name="T31" fmla="*/ 983 h 1438"/>
                <a:gd name="T32" fmla="*/ 1186 w 1973"/>
                <a:gd name="T33" fmla="*/ 1080 h 1438"/>
                <a:gd name="T34" fmla="*/ 1161 w 1973"/>
                <a:gd name="T35" fmla="*/ 1179 h 1438"/>
                <a:gd name="T36" fmla="*/ 1140 w 1973"/>
                <a:gd name="T37" fmla="*/ 1282 h 1438"/>
                <a:gd name="T38" fmla="*/ 1126 w 1973"/>
                <a:gd name="T39" fmla="*/ 1389 h 1438"/>
                <a:gd name="T40" fmla="*/ 1090 w 1973"/>
                <a:gd name="T41" fmla="*/ 1357 h 1438"/>
                <a:gd name="T42" fmla="*/ 1050 w 1973"/>
                <a:gd name="T43" fmla="*/ 1328 h 1438"/>
                <a:gd name="T44" fmla="*/ 1011 w 1973"/>
                <a:gd name="T45" fmla="*/ 1301 h 1438"/>
                <a:gd name="T46" fmla="*/ 968 w 1973"/>
                <a:gd name="T47" fmla="*/ 1278 h 1438"/>
                <a:gd name="T48" fmla="*/ 922 w 1973"/>
                <a:gd name="T49" fmla="*/ 1255 h 1438"/>
                <a:gd name="T50" fmla="*/ 873 w 1973"/>
                <a:gd name="T51" fmla="*/ 1239 h 1438"/>
                <a:gd name="T52" fmla="*/ 821 w 1973"/>
                <a:gd name="T53" fmla="*/ 1223 h 1438"/>
                <a:gd name="T54" fmla="*/ 763 w 1973"/>
                <a:gd name="T55" fmla="*/ 1213 h 1438"/>
                <a:gd name="T56" fmla="*/ 702 w 1973"/>
                <a:gd name="T57" fmla="*/ 1206 h 1438"/>
                <a:gd name="T58" fmla="*/ 634 w 1973"/>
                <a:gd name="T59" fmla="*/ 1205 h 1438"/>
                <a:gd name="T60" fmla="*/ 586 w 1973"/>
                <a:gd name="T61" fmla="*/ 1205 h 1438"/>
                <a:gd name="T62" fmla="*/ 540 w 1973"/>
                <a:gd name="T63" fmla="*/ 1208 h 1438"/>
                <a:gd name="T64" fmla="*/ 497 w 1973"/>
                <a:gd name="T65" fmla="*/ 1213 h 1438"/>
                <a:gd name="T66" fmla="*/ 455 w 1973"/>
                <a:gd name="T67" fmla="*/ 1223 h 1438"/>
                <a:gd name="T68" fmla="*/ 414 w 1973"/>
                <a:gd name="T69" fmla="*/ 1234 h 1438"/>
                <a:gd name="T70" fmla="*/ 372 w 1973"/>
                <a:gd name="T71" fmla="*/ 1250 h 1438"/>
                <a:gd name="T72" fmla="*/ 330 w 1973"/>
                <a:gd name="T73" fmla="*/ 1269 h 1438"/>
                <a:gd name="T74" fmla="*/ 287 w 1973"/>
                <a:gd name="T75" fmla="*/ 1293 h 1438"/>
                <a:gd name="T76" fmla="*/ 241 w 1973"/>
                <a:gd name="T77" fmla="*/ 1321 h 1438"/>
                <a:gd name="T78" fmla="*/ 192 w 1973"/>
                <a:gd name="T79" fmla="*/ 1354 h 1438"/>
                <a:gd name="T80" fmla="*/ 140 w 1973"/>
                <a:gd name="T81" fmla="*/ 1393 h 1438"/>
                <a:gd name="T82" fmla="*/ 85 w 1973"/>
                <a:gd name="T83" fmla="*/ 1438 h 1438"/>
                <a:gd name="T84" fmla="*/ 0 w 1973"/>
                <a:gd name="T85" fmla="*/ 1438 h 1438"/>
                <a:gd name="T86" fmla="*/ 67 w 1973"/>
                <a:gd name="T87" fmla="*/ 1311 h 1438"/>
                <a:gd name="T88" fmla="*/ 139 w 1973"/>
                <a:gd name="T89" fmla="*/ 1190 h 1438"/>
                <a:gd name="T90" fmla="*/ 214 w 1973"/>
                <a:gd name="T91" fmla="*/ 1073 h 1438"/>
                <a:gd name="T92" fmla="*/ 295 w 1973"/>
                <a:gd name="T93" fmla="*/ 961 h 1438"/>
                <a:gd name="T94" fmla="*/ 379 w 1973"/>
                <a:gd name="T95" fmla="*/ 855 h 1438"/>
                <a:gd name="T96" fmla="*/ 468 w 1973"/>
                <a:gd name="T97" fmla="*/ 754 h 1438"/>
                <a:gd name="T98" fmla="*/ 561 w 1973"/>
                <a:gd name="T99" fmla="*/ 659 h 1438"/>
                <a:gd name="T100" fmla="*/ 657 w 1973"/>
                <a:gd name="T101" fmla="*/ 568 h 1438"/>
                <a:gd name="T102" fmla="*/ 759 w 1973"/>
                <a:gd name="T103" fmla="*/ 485 h 1438"/>
                <a:gd name="T104" fmla="*/ 864 w 1973"/>
                <a:gd name="T105" fmla="*/ 407 h 1438"/>
                <a:gd name="T106" fmla="*/ 972 w 1973"/>
                <a:gd name="T107" fmla="*/ 335 h 1438"/>
                <a:gd name="T108" fmla="*/ 1085 w 1973"/>
                <a:gd name="T109" fmla="*/ 270 h 1438"/>
                <a:gd name="T110" fmla="*/ 1201 w 1973"/>
                <a:gd name="T111" fmla="*/ 211 h 1438"/>
                <a:gd name="T112" fmla="*/ 1321 w 1973"/>
                <a:gd name="T113" fmla="*/ 159 h 1438"/>
                <a:gd name="T114" fmla="*/ 1445 w 1973"/>
                <a:gd name="T115" fmla="*/ 113 h 1438"/>
                <a:gd name="T116" fmla="*/ 1572 w 1973"/>
                <a:gd name="T117" fmla="*/ 73 h 1438"/>
                <a:gd name="T118" fmla="*/ 1703 w 1973"/>
                <a:gd name="T119" fmla="*/ 41 h 1438"/>
                <a:gd name="T120" fmla="*/ 1837 w 1973"/>
                <a:gd name="T121" fmla="*/ 18 h 1438"/>
                <a:gd name="T122" fmla="*/ 1973 w 1973"/>
                <a:gd name="T123" fmla="*/ 0 h 1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3" h="1438">
                  <a:moveTo>
                    <a:pt x="1973" y="0"/>
                  </a:moveTo>
                  <a:lnTo>
                    <a:pt x="1926" y="37"/>
                  </a:lnTo>
                  <a:lnTo>
                    <a:pt x="1874" y="80"/>
                  </a:lnTo>
                  <a:lnTo>
                    <a:pt x="1821" y="126"/>
                  </a:lnTo>
                  <a:lnTo>
                    <a:pt x="1767" y="177"/>
                  </a:lnTo>
                  <a:lnTo>
                    <a:pt x="1711" y="231"/>
                  </a:lnTo>
                  <a:lnTo>
                    <a:pt x="1655" y="289"/>
                  </a:lnTo>
                  <a:lnTo>
                    <a:pt x="1598" y="351"/>
                  </a:lnTo>
                  <a:lnTo>
                    <a:pt x="1544" y="416"/>
                  </a:lnTo>
                  <a:lnTo>
                    <a:pt x="1490" y="486"/>
                  </a:lnTo>
                  <a:lnTo>
                    <a:pt x="1437" y="560"/>
                  </a:lnTo>
                  <a:lnTo>
                    <a:pt x="1386" y="636"/>
                  </a:lnTo>
                  <a:lnTo>
                    <a:pt x="1339" y="719"/>
                  </a:lnTo>
                  <a:lnTo>
                    <a:pt x="1294" y="802"/>
                  </a:lnTo>
                  <a:lnTo>
                    <a:pt x="1254" y="892"/>
                  </a:lnTo>
                  <a:lnTo>
                    <a:pt x="1218" y="983"/>
                  </a:lnTo>
                  <a:lnTo>
                    <a:pt x="1186" y="1080"/>
                  </a:lnTo>
                  <a:lnTo>
                    <a:pt x="1161" y="1179"/>
                  </a:lnTo>
                  <a:lnTo>
                    <a:pt x="1140" y="1282"/>
                  </a:lnTo>
                  <a:lnTo>
                    <a:pt x="1126" y="1389"/>
                  </a:lnTo>
                  <a:lnTo>
                    <a:pt x="1090" y="1357"/>
                  </a:lnTo>
                  <a:lnTo>
                    <a:pt x="1050" y="1328"/>
                  </a:lnTo>
                  <a:lnTo>
                    <a:pt x="1011" y="1301"/>
                  </a:lnTo>
                  <a:lnTo>
                    <a:pt x="968" y="1278"/>
                  </a:lnTo>
                  <a:lnTo>
                    <a:pt x="922" y="1255"/>
                  </a:lnTo>
                  <a:lnTo>
                    <a:pt x="873" y="1239"/>
                  </a:lnTo>
                  <a:lnTo>
                    <a:pt x="821" y="1223"/>
                  </a:lnTo>
                  <a:lnTo>
                    <a:pt x="763" y="1213"/>
                  </a:lnTo>
                  <a:lnTo>
                    <a:pt x="702" y="1206"/>
                  </a:lnTo>
                  <a:lnTo>
                    <a:pt x="634" y="1205"/>
                  </a:lnTo>
                  <a:lnTo>
                    <a:pt x="586" y="1205"/>
                  </a:lnTo>
                  <a:lnTo>
                    <a:pt x="540" y="1208"/>
                  </a:lnTo>
                  <a:lnTo>
                    <a:pt x="497" y="1213"/>
                  </a:lnTo>
                  <a:lnTo>
                    <a:pt x="455" y="1223"/>
                  </a:lnTo>
                  <a:lnTo>
                    <a:pt x="414" y="1234"/>
                  </a:lnTo>
                  <a:lnTo>
                    <a:pt x="372" y="1250"/>
                  </a:lnTo>
                  <a:lnTo>
                    <a:pt x="330" y="1269"/>
                  </a:lnTo>
                  <a:lnTo>
                    <a:pt x="287" y="1293"/>
                  </a:lnTo>
                  <a:lnTo>
                    <a:pt x="241" y="1321"/>
                  </a:lnTo>
                  <a:lnTo>
                    <a:pt x="192" y="1354"/>
                  </a:lnTo>
                  <a:lnTo>
                    <a:pt x="140" y="1393"/>
                  </a:lnTo>
                  <a:lnTo>
                    <a:pt x="85" y="1438"/>
                  </a:lnTo>
                  <a:lnTo>
                    <a:pt x="0" y="1438"/>
                  </a:lnTo>
                  <a:lnTo>
                    <a:pt x="67" y="1311"/>
                  </a:lnTo>
                  <a:lnTo>
                    <a:pt x="139" y="1190"/>
                  </a:lnTo>
                  <a:lnTo>
                    <a:pt x="214" y="1073"/>
                  </a:lnTo>
                  <a:lnTo>
                    <a:pt x="295" y="961"/>
                  </a:lnTo>
                  <a:lnTo>
                    <a:pt x="379" y="855"/>
                  </a:lnTo>
                  <a:lnTo>
                    <a:pt x="468" y="754"/>
                  </a:lnTo>
                  <a:lnTo>
                    <a:pt x="561" y="659"/>
                  </a:lnTo>
                  <a:lnTo>
                    <a:pt x="657" y="568"/>
                  </a:lnTo>
                  <a:lnTo>
                    <a:pt x="759" y="485"/>
                  </a:lnTo>
                  <a:lnTo>
                    <a:pt x="864" y="407"/>
                  </a:lnTo>
                  <a:lnTo>
                    <a:pt x="972" y="335"/>
                  </a:lnTo>
                  <a:lnTo>
                    <a:pt x="1085" y="270"/>
                  </a:lnTo>
                  <a:lnTo>
                    <a:pt x="1201" y="211"/>
                  </a:lnTo>
                  <a:lnTo>
                    <a:pt x="1321" y="159"/>
                  </a:lnTo>
                  <a:lnTo>
                    <a:pt x="1445" y="113"/>
                  </a:lnTo>
                  <a:lnTo>
                    <a:pt x="1572" y="73"/>
                  </a:lnTo>
                  <a:lnTo>
                    <a:pt x="1703" y="41"/>
                  </a:lnTo>
                  <a:lnTo>
                    <a:pt x="1837" y="18"/>
                  </a:lnTo>
                  <a:lnTo>
                    <a:pt x="1973" y="0"/>
                  </a:lnTo>
                  <a:close/>
                </a:path>
              </a:pathLst>
            </a:custGeom>
            <a:solidFill>
              <a:schemeClr val="accent1"/>
            </a:solidFill>
            <a:ln w="0">
              <a:noFill/>
              <a:prstDash val="solid"/>
              <a:round/>
            </a:ln>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sp>
          <p:nvSpPr>
            <p:cNvPr id="8" name="Freeform 2391"/>
            <p:cNvSpPr/>
            <p:nvPr/>
          </p:nvSpPr>
          <p:spPr bwMode="auto">
            <a:xfrm>
              <a:off x="4740276" y="3536950"/>
              <a:ext cx="1622425" cy="3321050"/>
            </a:xfrm>
            <a:custGeom>
              <a:avLst/>
              <a:gdLst>
                <a:gd name="T0" fmla="*/ 1022 w 1022"/>
                <a:gd name="T1" fmla="*/ 1507 h 2092"/>
                <a:gd name="T2" fmla="*/ 1015 w 1022"/>
                <a:gd name="T3" fmla="*/ 1631 h 2092"/>
                <a:gd name="T4" fmla="*/ 991 w 1022"/>
                <a:gd name="T5" fmla="*/ 1744 h 2092"/>
                <a:gd name="T6" fmla="*/ 951 w 1022"/>
                <a:gd name="T7" fmla="*/ 1844 h 2092"/>
                <a:gd name="T8" fmla="*/ 895 w 1022"/>
                <a:gd name="T9" fmla="*/ 1929 h 2092"/>
                <a:gd name="T10" fmla="*/ 821 w 1022"/>
                <a:gd name="T11" fmla="*/ 1999 h 2092"/>
                <a:gd name="T12" fmla="*/ 731 w 1022"/>
                <a:gd name="T13" fmla="*/ 2049 h 2092"/>
                <a:gd name="T14" fmla="*/ 622 w 1022"/>
                <a:gd name="T15" fmla="*/ 2081 h 2092"/>
                <a:gd name="T16" fmla="*/ 494 w 1022"/>
                <a:gd name="T17" fmla="*/ 2092 h 2092"/>
                <a:gd name="T18" fmla="*/ 374 w 1022"/>
                <a:gd name="T19" fmla="*/ 2082 h 2092"/>
                <a:gd name="T20" fmla="*/ 275 w 1022"/>
                <a:gd name="T21" fmla="*/ 2054 h 2092"/>
                <a:gd name="T22" fmla="*/ 193 w 1022"/>
                <a:gd name="T23" fmla="*/ 2010 h 2092"/>
                <a:gd name="T24" fmla="*/ 129 w 1022"/>
                <a:gd name="T25" fmla="*/ 1950 h 2092"/>
                <a:gd name="T26" fmla="*/ 78 w 1022"/>
                <a:gd name="T27" fmla="*/ 1876 h 2092"/>
                <a:gd name="T28" fmla="*/ 42 w 1022"/>
                <a:gd name="T29" fmla="*/ 1791 h 2092"/>
                <a:gd name="T30" fmla="*/ 17 w 1022"/>
                <a:gd name="T31" fmla="*/ 1695 h 2092"/>
                <a:gd name="T32" fmla="*/ 5 w 1022"/>
                <a:gd name="T33" fmla="*/ 1590 h 2092"/>
                <a:gd name="T34" fmla="*/ 0 w 1022"/>
                <a:gd name="T35" fmla="*/ 1479 h 2092"/>
                <a:gd name="T36" fmla="*/ 255 w 1022"/>
                <a:gd name="T37" fmla="*/ 1540 h 2092"/>
                <a:gd name="T38" fmla="*/ 267 w 1022"/>
                <a:gd name="T39" fmla="*/ 1646 h 2092"/>
                <a:gd name="T40" fmla="*/ 290 w 1022"/>
                <a:gd name="T41" fmla="*/ 1727 h 2092"/>
                <a:gd name="T42" fmla="*/ 329 w 1022"/>
                <a:gd name="T43" fmla="*/ 1787 h 2092"/>
                <a:gd name="T44" fmla="*/ 385 w 1022"/>
                <a:gd name="T45" fmla="*/ 1824 h 2092"/>
                <a:gd name="T46" fmla="*/ 457 w 1022"/>
                <a:gd name="T47" fmla="*/ 1843 h 2092"/>
                <a:gd name="T48" fmla="*/ 545 w 1022"/>
                <a:gd name="T49" fmla="*/ 1844 h 2092"/>
                <a:gd name="T50" fmla="*/ 618 w 1022"/>
                <a:gd name="T51" fmla="*/ 1830 h 2092"/>
                <a:gd name="T52" fmla="*/ 669 w 1022"/>
                <a:gd name="T53" fmla="*/ 1804 h 2092"/>
                <a:gd name="T54" fmla="*/ 704 w 1022"/>
                <a:gd name="T55" fmla="*/ 1765 h 2092"/>
                <a:gd name="T56" fmla="*/ 725 w 1022"/>
                <a:gd name="T57" fmla="*/ 1714 h 2092"/>
                <a:gd name="T58" fmla="*/ 736 w 1022"/>
                <a:gd name="T59" fmla="*/ 1654 h 2092"/>
                <a:gd name="T60" fmla="*/ 739 w 1022"/>
                <a:gd name="T61" fmla="*/ 1585 h 2092"/>
                <a:gd name="T62" fmla="*/ 740 w 1022"/>
                <a:gd name="T63" fmla="*/ 1507 h 2092"/>
                <a:gd name="T64" fmla="*/ 1018 w 1022"/>
                <a:gd name="T65" fmla="*/ 0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22" h="2092">
                  <a:moveTo>
                    <a:pt x="1018" y="0"/>
                  </a:moveTo>
                  <a:lnTo>
                    <a:pt x="1022" y="1507"/>
                  </a:lnTo>
                  <a:lnTo>
                    <a:pt x="1021" y="1571"/>
                  </a:lnTo>
                  <a:lnTo>
                    <a:pt x="1015" y="1631"/>
                  </a:lnTo>
                  <a:lnTo>
                    <a:pt x="1005" y="1689"/>
                  </a:lnTo>
                  <a:lnTo>
                    <a:pt x="991" y="1744"/>
                  </a:lnTo>
                  <a:lnTo>
                    <a:pt x="973" y="1795"/>
                  </a:lnTo>
                  <a:lnTo>
                    <a:pt x="951" y="1844"/>
                  </a:lnTo>
                  <a:lnTo>
                    <a:pt x="926" y="1889"/>
                  </a:lnTo>
                  <a:lnTo>
                    <a:pt x="895" y="1929"/>
                  </a:lnTo>
                  <a:lnTo>
                    <a:pt x="860" y="1965"/>
                  </a:lnTo>
                  <a:lnTo>
                    <a:pt x="821" y="1999"/>
                  </a:lnTo>
                  <a:lnTo>
                    <a:pt x="778" y="2027"/>
                  </a:lnTo>
                  <a:lnTo>
                    <a:pt x="731" y="2049"/>
                  </a:lnTo>
                  <a:lnTo>
                    <a:pt x="678" y="2068"/>
                  </a:lnTo>
                  <a:lnTo>
                    <a:pt x="622" y="2081"/>
                  </a:lnTo>
                  <a:lnTo>
                    <a:pt x="559" y="2089"/>
                  </a:lnTo>
                  <a:lnTo>
                    <a:pt x="494" y="2092"/>
                  </a:lnTo>
                  <a:lnTo>
                    <a:pt x="431" y="2089"/>
                  </a:lnTo>
                  <a:lnTo>
                    <a:pt x="374" y="2082"/>
                  </a:lnTo>
                  <a:lnTo>
                    <a:pt x="322" y="2071"/>
                  </a:lnTo>
                  <a:lnTo>
                    <a:pt x="275" y="2054"/>
                  </a:lnTo>
                  <a:lnTo>
                    <a:pt x="232" y="2033"/>
                  </a:lnTo>
                  <a:lnTo>
                    <a:pt x="193" y="2010"/>
                  </a:lnTo>
                  <a:lnTo>
                    <a:pt x="159" y="1982"/>
                  </a:lnTo>
                  <a:lnTo>
                    <a:pt x="129" y="1950"/>
                  </a:lnTo>
                  <a:lnTo>
                    <a:pt x="101" y="1915"/>
                  </a:lnTo>
                  <a:lnTo>
                    <a:pt x="78" y="1876"/>
                  </a:lnTo>
                  <a:lnTo>
                    <a:pt x="59" y="1836"/>
                  </a:lnTo>
                  <a:lnTo>
                    <a:pt x="42" y="1791"/>
                  </a:lnTo>
                  <a:lnTo>
                    <a:pt x="28" y="1745"/>
                  </a:lnTo>
                  <a:lnTo>
                    <a:pt x="17" y="1695"/>
                  </a:lnTo>
                  <a:lnTo>
                    <a:pt x="10" y="1645"/>
                  </a:lnTo>
                  <a:lnTo>
                    <a:pt x="5" y="1590"/>
                  </a:lnTo>
                  <a:lnTo>
                    <a:pt x="0" y="1536"/>
                  </a:lnTo>
                  <a:lnTo>
                    <a:pt x="0" y="1479"/>
                  </a:lnTo>
                  <a:lnTo>
                    <a:pt x="254" y="1479"/>
                  </a:lnTo>
                  <a:lnTo>
                    <a:pt x="255" y="1540"/>
                  </a:lnTo>
                  <a:lnTo>
                    <a:pt x="260" y="1596"/>
                  </a:lnTo>
                  <a:lnTo>
                    <a:pt x="267" y="1646"/>
                  </a:lnTo>
                  <a:lnTo>
                    <a:pt x="278" y="1689"/>
                  </a:lnTo>
                  <a:lnTo>
                    <a:pt x="290" y="1727"/>
                  </a:lnTo>
                  <a:lnTo>
                    <a:pt x="308" y="1760"/>
                  </a:lnTo>
                  <a:lnTo>
                    <a:pt x="329" y="1787"/>
                  </a:lnTo>
                  <a:lnTo>
                    <a:pt x="356" y="1808"/>
                  </a:lnTo>
                  <a:lnTo>
                    <a:pt x="385" y="1824"/>
                  </a:lnTo>
                  <a:lnTo>
                    <a:pt x="418" y="1837"/>
                  </a:lnTo>
                  <a:lnTo>
                    <a:pt x="457" y="1843"/>
                  </a:lnTo>
                  <a:lnTo>
                    <a:pt x="501" y="1845"/>
                  </a:lnTo>
                  <a:lnTo>
                    <a:pt x="545" y="1844"/>
                  </a:lnTo>
                  <a:lnTo>
                    <a:pt x="584" y="1838"/>
                  </a:lnTo>
                  <a:lnTo>
                    <a:pt x="618" y="1830"/>
                  </a:lnTo>
                  <a:lnTo>
                    <a:pt x="646" y="1817"/>
                  </a:lnTo>
                  <a:lnTo>
                    <a:pt x="669" y="1804"/>
                  </a:lnTo>
                  <a:lnTo>
                    <a:pt x="689" y="1785"/>
                  </a:lnTo>
                  <a:lnTo>
                    <a:pt x="704" y="1765"/>
                  </a:lnTo>
                  <a:lnTo>
                    <a:pt x="715" y="1741"/>
                  </a:lnTo>
                  <a:lnTo>
                    <a:pt x="725" y="1714"/>
                  </a:lnTo>
                  <a:lnTo>
                    <a:pt x="731" y="1685"/>
                  </a:lnTo>
                  <a:lnTo>
                    <a:pt x="736" y="1654"/>
                  </a:lnTo>
                  <a:lnTo>
                    <a:pt x="738" y="1621"/>
                  </a:lnTo>
                  <a:lnTo>
                    <a:pt x="739" y="1585"/>
                  </a:lnTo>
                  <a:lnTo>
                    <a:pt x="740" y="1547"/>
                  </a:lnTo>
                  <a:lnTo>
                    <a:pt x="740" y="1507"/>
                  </a:lnTo>
                  <a:lnTo>
                    <a:pt x="740" y="4"/>
                  </a:lnTo>
                  <a:lnTo>
                    <a:pt x="1018" y="0"/>
                  </a:lnTo>
                  <a:close/>
                </a:path>
              </a:pathLst>
            </a:custGeom>
            <a:solidFill>
              <a:schemeClr val="bg1">
                <a:lumMod val="75000"/>
              </a:schemeClr>
            </a:solidFill>
            <a:ln w="0">
              <a:noFill/>
              <a:prstDash val="solid"/>
              <a:round/>
            </a:ln>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sp>
          <p:nvSpPr>
            <p:cNvPr id="9" name="Freeform 2392"/>
            <p:cNvSpPr/>
            <p:nvPr/>
          </p:nvSpPr>
          <p:spPr bwMode="auto">
            <a:xfrm>
              <a:off x="6619876" y="1019175"/>
              <a:ext cx="3124200" cy="2378075"/>
            </a:xfrm>
            <a:custGeom>
              <a:avLst/>
              <a:gdLst>
                <a:gd name="T0" fmla="*/ 0 w 1968"/>
                <a:gd name="T1" fmla="*/ 0 h 1498"/>
                <a:gd name="T2" fmla="*/ 136 w 1968"/>
                <a:gd name="T3" fmla="*/ 20 h 1498"/>
                <a:gd name="T4" fmla="*/ 271 w 1968"/>
                <a:gd name="T5" fmla="*/ 46 h 1498"/>
                <a:gd name="T6" fmla="*/ 402 w 1968"/>
                <a:gd name="T7" fmla="*/ 80 h 1498"/>
                <a:gd name="T8" fmla="*/ 532 w 1968"/>
                <a:gd name="T9" fmla="*/ 120 h 1498"/>
                <a:gd name="T10" fmla="*/ 656 w 1968"/>
                <a:gd name="T11" fmla="*/ 168 h 1498"/>
                <a:gd name="T12" fmla="*/ 779 w 1968"/>
                <a:gd name="T13" fmla="*/ 222 h 1498"/>
                <a:gd name="T14" fmla="*/ 896 w 1968"/>
                <a:gd name="T15" fmla="*/ 283 h 1498"/>
                <a:gd name="T16" fmla="*/ 1010 w 1968"/>
                <a:gd name="T17" fmla="*/ 350 h 1498"/>
                <a:gd name="T18" fmla="*/ 1120 w 1968"/>
                <a:gd name="T19" fmla="*/ 424 h 1498"/>
                <a:gd name="T20" fmla="*/ 1228 w 1968"/>
                <a:gd name="T21" fmla="*/ 503 h 1498"/>
                <a:gd name="T22" fmla="*/ 1329 w 1968"/>
                <a:gd name="T23" fmla="*/ 590 h 1498"/>
                <a:gd name="T24" fmla="*/ 1425 w 1968"/>
                <a:gd name="T25" fmla="*/ 682 h 1498"/>
                <a:gd name="T26" fmla="*/ 1519 w 1968"/>
                <a:gd name="T27" fmla="*/ 779 h 1498"/>
                <a:gd name="T28" fmla="*/ 1607 w 1968"/>
                <a:gd name="T29" fmla="*/ 883 h 1498"/>
                <a:gd name="T30" fmla="*/ 1689 w 1968"/>
                <a:gd name="T31" fmla="*/ 991 h 1498"/>
                <a:gd name="T32" fmla="*/ 1767 w 1968"/>
                <a:gd name="T33" fmla="*/ 1106 h 1498"/>
                <a:gd name="T34" fmla="*/ 1839 w 1968"/>
                <a:gd name="T35" fmla="*/ 1224 h 1498"/>
                <a:gd name="T36" fmla="*/ 1906 w 1968"/>
                <a:gd name="T37" fmla="*/ 1348 h 1498"/>
                <a:gd name="T38" fmla="*/ 1968 w 1968"/>
                <a:gd name="T39" fmla="*/ 1478 h 1498"/>
                <a:gd name="T40" fmla="*/ 1883 w 1968"/>
                <a:gd name="T41" fmla="*/ 1498 h 1498"/>
                <a:gd name="T42" fmla="*/ 1846 w 1968"/>
                <a:gd name="T43" fmla="*/ 1459 h 1498"/>
                <a:gd name="T44" fmla="*/ 1809 w 1968"/>
                <a:gd name="T45" fmla="*/ 1422 h 1498"/>
                <a:gd name="T46" fmla="*/ 1771 w 1968"/>
                <a:gd name="T47" fmla="*/ 1386 h 1498"/>
                <a:gd name="T48" fmla="*/ 1732 w 1968"/>
                <a:gd name="T49" fmla="*/ 1354 h 1498"/>
                <a:gd name="T50" fmla="*/ 1690 w 1968"/>
                <a:gd name="T51" fmla="*/ 1323 h 1498"/>
                <a:gd name="T52" fmla="*/ 1647 w 1968"/>
                <a:gd name="T53" fmla="*/ 1296 h 1498"/>
                <a:gd name="T54" fmla="*/ 1601 w 1968"/>
                <a:gd name="T55" fmla="*/ 1273 h 1498"/>
                <a:gd name="T56" fmla="*/ 1552 w 1968"/>
                <a:gd name="T57" fmla="*/ 1253 h 1498"/>
                <a:gd name="T58" fmla="*/ 1499 w 1968"/>
                <a:gd name="T59" fmla="*/ 1238 h 1498"/>
                <a:gd name="T60" fmla="*/ 1442 w 1968"/>
                <a:gd name="T61" fmla="*/ 1227 h 1498"/>
                <a:gd name="T62" fmla="*/ 1379 w 1968"/>
                <a:gd name="T63" fmla="*/ 1218 h 1498"/>
                <a:gd name="T64" fmla="*/ 1311 w 1968"/>
                <a:gd name="T65" fmla="*/ 1217 h 1498"/>
                <a:gd name="T66" fmla="*/ 1267 w 1968"/>
                <a:gd name="T67" fmla="*/ 1217 h 1498"/>
                <a:gd name="T68" fmla="*/ 1223 w 1968"/>
                <a:gd name="T69" fmla="*/ 1220 h 1498"/>
                <a:gd name="T70" fmla="*/ 1182 w 1968"/>
                <a:gd name="T71" fmla="*/ 1225 h 1498"/>
                <a:gd name="T72" fmla="*/ 1141 w 1968"/>
                <a:gd name="T73" fmla="*/ 1234 h 1498"/>
                <a:gd name="T74" fmla="*/ 1101 w 1968"/>
                <a:gd name="T75" fmla="*/ 1245 h 1498"/>
                <a:gd name="T76" fmla="*/ 1059 w 1968"/>
                <a:gd name="T77" fmla="*/ 1260 h 1498"/>
                <a:gd name="T78" fmla="*/ 1017 w 1968"/>
                <a:gd name="T79" fmla="*/ 1278 h 1498"/>
                <a:gd name="T80" fmla="*/ 972 w 1968"/>
                <a:gd name="T81" fmla="*/ 1302 h 1498"/>
                <a:gd name="T82" fmla="*/ 925 w 1968"/>
                <a:gd name="T83" fmla="*/ 1330 h 1498"/>
                <a:gd name="T84" fmla="*/ 875 w 1968"/>
                <a:gd name="T85" fmla="*/ 1363 h 1498"/>
                <a:gd name="T86" fmla="*/ 860 w 1968"/>
                <a:gd name="T87" fmla="*/ 1259 h 1498"/>
                <a:gd name="T88" fmla="*/ 837 w 1968"/>
                <a:gd name="T89" fmla="*/ 1158 h 1498"/>
                <a:gd name="T90" fmla="*/ 809 w 1968"/>
                <a:gd name="T91" fmla="*/ 1061 h 1498"/>
                <a:gd name="T92" fmla="*/ 776 w 1968"/>
                <a:gd name="T93" fmla="*/ 968 h 1498"/>
                <a:gd name="T94" fmla="*/ 738 w 1968"/>
                <a:gd name="T95" fmla="*/ 877 h 1498"/>
                <a:gd name="T96" fmla="*/ 697 w 1968"/>
                <a:gd name="T97" fmla="*/ 791 h 1498"/>
                <a:gd name="T98" fmla="*/ 651 w 1968"/>
                <a:gd name="T99" fmla="*/ 707 h 1498"/>
                <a:gd name="T100" fmla="*/ 602 w 1968"/>
                <a:gd name="T101" fmla="*/ 628 h 1498"/>
                <a:gd name="T102" fmla="*/ 550 w 1968"/>
                <a:gd name="T103" fmla="*/ 552 h 1498"/>
                <a:gd name="T104" fmla="*/ 496 w 1968"/>
                <a:gd name="T105" fmla="*/ 480 h 1498"/>
                <a:gd name="T106" fmla="*/ 440 w 1968"/>
                <a:gd name="T107" fmla="*/ 412 h 1498"/>
                <a:gd name="T108" fmla="*/ 384 w 1968"/>
                <a:gd name="T109" fmla="*/ 347 h 1498"/>
                <a:gd name="T110" fmla="*/ 327 w 1968"/>
                <a:gd name="T111" fmla="*/ 286 h 1498"/>
                <a:gd name="T112" fmla="*/ 270 w 1968"/>
                <a:gd name="T113" fmla="*/ 229 h 1498"/>
                <a:gd name="T114" fmla="*/ 213 w 1968"/>
                <a:gd name="T115" fmla="*/ 176 h 1498"/>
                <a:gd name="T116" fmla="*/ 157 w 1968"/>
                <a:gd name="T117" fmla="*/ 126 h 1498"/>
                <a:gd name="T118" fmla="*/ 103 w 1968"/>
                <a:gd name="T119" fmla="*/ 81 h 1498"/>
                <a:gd name="T120" fmla="*/ 50 w 1968"/>
                <a:gd name="T121" fmla="*/ 38 h 1498"/>
                <a:gd name="T122" fmla="*/ 0 w 1968"/>
                <a:gd name="T123" fmla="*/ 0 h 1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68" h="1498">
                  <a:moveTo>
                    <a:pt x="0" y="0"/>
                  </a:moveTo>
                  <a:lnTo>
                    <a:pt x="136" y="20"/>
                  </a:lnTo>
                  <a:lnTo>
                    <a:pt x="271" y="46"/>
                  </a:lnTo>
                  <a:lnTo>
                    <a:pt x="402" y="80"/>
                  </a:lnTo>
                  <a:lnTo>
                    <a:pt x="532" y="120"/>
                  </a:lnTo>
                  <a:lnTo>
                    <a:pt x="656" y="168"/>
                  </a:lnTo>
                  <a:lnTo>
                    <a:pt x="779" y="222"/>
                  </a:lnTo>
                  <a:lnTo>
                    <a:pt x="896" y="283"/>
                  </a:lnTo>
                  <a:lnTo>
                    <a:pt x="1010" y="350"/>
                  </a:lnTo>
                  <a:lnTo>
                    <a:pt x="1120" y="424"/>
                  </a:lnTo>
                  <a:lnTo>
                    <a:pt x="1228" y="503"/>
                  </a:lnTo>
                  <a:lnTo>
                    <a:pt x="1329" y="590"/>
                  </a:lnTo>
                  <a:lnTo>
                    <a:pt x="1425" y="682"/>
                  </a:lnTo>
                  <a:lnTo>
                    <a:pt x="1519" y="779"/>
                  </a:lnTo>
                  <a:lnTo>
                    <a:pt x="1607" y="883"/>
                  </a:lnTo>
                  <a:lnTo>
                    <a:pt x="1689" y="991"/>
                  </a:lnTo>
                  <a:lnTo>
                    <a:pt x="1767" y="1106"/>
                  </a:lnTo>
                  <a:lnTo>
                    <a:pt x="1839" y="1224"/>
                  </a:lnTo>
                  <a:lnTo>
                    <a:pt x="1906" y="1348"/>
                  </a:lnTo>
                  <a:lnTo>
                    <a:pt x="1968" y="1478"/>
                  </a:lnTo>
                  <a:lnTo>
                    <a:pt x="1883" y="1498"/>
                  </a:lnTo>
                  <a:lnTo>
                    <a:pt x="1846" y="1459"/>
                  </a:lnTo>
                  <a:lnTo>
                    <a:pt x="1809" y="1422"/>
                  </a:lnTo>
                  <a:lnTo>
                    <a:pt x="1771" y="1386"/>
                  </a:lnTo>
                  <a:lnTo>
                    <a:pt x="1732" y="1354"/>
                  </a:lnTo>
                  <a:lnTo>
                    <a:pt x="1690" y="1323"/>
                  </a:lnTo>
                  <a:lnTo>
                    <a:pt x="1647" y="1296"/>
                  </a:lnTo>
                  <a:lnTo>
                    <a:pt x="1601" y="1273"/>
                  </a:lnTo>
                  <a:lnTo>
                    <a:pt x="1552" y="1253"/>
                  </a:lnTo>
                  <a:lnTo>
                    <a:pt x="1499" y="1238"/>
                  </a:lnTo>
                  <a:lnTo>
                    <a:pt x="1442" y="1227"/>
                  </a:lnTo>
                  <a:lnTo>
                    <a:pt x="1379" y="1218"/>
                  </a:lnTo>
                  <a:lnTo>
                    <a:pt x="1311" y="1217"/>
                  </a:lnTo>
                  <a:lnTo>
                    <a:pt x="1267" y="1217"/>
                  </a:lnTo>
                  <a:lnTo>
                    <a:pt x="1223" y="1220"/>
                  </a:lnTo>
                  <a:lnTo>
                    <a:pt x="1182" y="1225"/>
                  </a:lnTo>
                  <a:lnTo>
                    <a:pt x="1141" y="1234"/>
                  </a:lnTo>
                  <a:lnTo>
                    <a:pt x="1101" y="1245"/>
                  </a:lnTo>
                  <a:lnTo>
                    <a:pt x="1059" y="1260"/>
                  </a:lnTo>
                  <a:lnTo>
                    <a:pt x="1017" y="1278"/>
                  </a:lnTo>
                  <a:lnTo>
                    <a:pt x="972" y="1302"/>
                  </a:lnTo>
                  <a:lnTo>
                    <a:pt x="925" y="1330"/>
                  </a:lnTo>
                  <a:lnTo>
                    <a:pt x="875" y="1363"/>
                  </a:lnTo>
                  <a:lnTo>
                    <a:pt x="860" y="1259"/>
                  </a:lnTo>
                  <a:lnTo>
                    <a:pt x="837" y="1158"/>
                  </a:lnTo>
                  <a:lnTo>
                    <a:pt x="809" y="1061"/>
                  </a:lnTo>
                  <a:lnTo>
                    <a:pt x="776" y="968"/>
                  </a:lnTo>
                  <a:lnTo>
                    <a:pt x="738" y="877"/>
                  </a:lnTo>
                  <a:lnTo>
                    <a:pt x="697" y="791"/>
                  </a:lnTo>
                  <a:lnTo>
                    <a:pt x="651" y="707"/>
                  </a:lnTo>
                  <a:lnTo>
                    <a:pt x="602" y="628"/>
                  </a:lnTo>
                  <a:lnTo>
                    <a:pt x="550" y="552"/>
                  </a:lnTo>
                  <a:lnTo>
                    <a:pt x="496" y="480"/>
                  </a:lnTo>
                  <a:lnTo>
                    <a:pt x="440" y="412"/>
                  </a:lnTo>
                  <a:lnTo>
                    <a:pt x="384" y="347"/>
                  </a:lnTo>
                  <a:lnTo>
                    <a:pt x="327" y="286"/>
                  </a:lnTo>
                  <a:lnTo>
                    <a:pt x="270" y="229"/>
                  </a:lnTo>
                  <a:lnTo>
                    <a:pt x="213" y="176"/>
                  </a:lnTo>
                  <a:lnTo>
                    <a:pt x="157" y="126"/>
                  </a:lnTo>
                  <a:lnTo>
                    <a:pt x="103" y="81"/>
                  </a:lnTo>
                  <a:lnTo>
                    <a:pt x="50" y="38"/>
                  </a:lnTo>
                  <a:lnTo>
                    <a:pt x="0" y="0"/>
                  </a:lnTo>
                  <a:close/>
                </a:path>
              </a:pathLst>
            </a:custGeom>
            <a:solidFill>
              <a:schemeClr val="accent4"/>
            </a:solidFill>
            <a:ln w="0">
              <a:noFill/>
              <a:prstDash val="solid"/>
              <a:round/>
            </a:ln>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sp>
          <p:nvSpPr>
            <p:cNvPr id="10" name="Freeform 2393"/>
            <p:cNvSpPr/>
            <p:nvPr/>
          </p:nvSpPr>
          <p:spPr bwMode="auto">
            <a:xfrm>
              <a:off x="5819776" y="6350"/>
              <a:ext cx="600075" cy="695325"/>
            </a:xfrm>
            <a:custGeom>
              <a:avLst/>
              <a:gdLst>
                <a:gd name="T0" fmla="*/ 56 w 378"/>
                <a:gd name="T1" fmla="*/ 0 h 438"/>
                <a:gd name="T2" fmla="*/ 321 w 378"/>
                <a:gd name="T3" fmla="*/ 0 h 438"/>
                <a:gd name="T4" fmla="*/ 378 w 378"/>
                <a:gd name="T5" fmla="*/ 438 h 438"/>
                <a:gd name="T6" fmla="*/ 0 w 378"/>
                <a:gd name="T7" fmla="*/ 438 h 438"/>
                <a:gd name="T8" fmla="*/ 56 w 378"/>
                <a:gd name="T9" fmla="*/ 0 h 438"/>
              </a:gdLst>
              <a:ahLst/>
              <a:cxnLst>
                <a:cxn ang="0">
                  <a:pos x="T0" y="T1"/>
                </a:cxn>
                <a:cxn ang="0">
                  <a:pos x="T2" y="T3"/>
                </a:cxn>
                <a:cxn ang="0">
                  <a:pos x="T4" y="T5"/>
                </a:cxn>
                <a:cxn ang="0">
                  <a:pos x="T6" y="T7"/>
                </a:cxn>
                <a:cxn ang="0">
                  <a:pos x="T8" y="T9"/>
                </a:cxn>
              </a:cxnLst>
              <a:rect l="0" t="0" r="r" b="b"/>
              <a:pathLst>
                <a:path w="378" h="438">
                  <a:moveTo>
                    <a:pt x="56" y="0"/>
                  </a:moveTo>
                  <a:lnTo>
                    <a:pt x="321" y="0"/>
                  </a:lnTo>
                  <a:lnTo>
                    <a:pt x="378" y="438"/>
                  </a:lnTo>
                  <a:lnTo>
                    <a:pt x="0" y="438"/>
                  </a:lnTo>
                  <a:lnTo>
                    <a:pt x="56" y="0"/>
                  </a:lnTo>
                  <a:close/>
                </a:path>
              </a:pathLst>
            </a:custGeom>
            <a:solidFill>
              <a:schemeClr val="bg1">
                <a:lumMod val="75000"/>
              </a:schemeClr>
            </a:solidFill>
            <a:ln w="0">
              <a:noFill/>
              <a:prstDash val="solid"/>
              <a:round/>
            </a:ln>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sp>
          <p:nvSpPr>
            <p:cNvPr id="11" name="Freeform 2394"/>
            <p:cNvSpPr/>
            <p:nvPr/>
          </p:nvSpPr>
          <p:spPr bwMode="auto">
            <a:xfrm>
              <a:off x="6267451" y="1090613"/>
              <a:ext cx="1454150" cy="2168525"/>
            </a:xfrm>
            <a:custGeom>
              <a:avLst/>
              <a:gdLst>
                <a:gd name="T0" fmla="*/ 0 w 916"/>
                <a:gd name="T1" fmla="*/ 0 h 1366"/>
                <a:gd name="T2" fmla="*/ 43 w 916"/>
                <a:gd name="T3" fmla="*/ 31 h 1366"/>
                <a:gd name="T4" fmla="*/ 91 w 916"/>
                <a:gd name="T5" fmla="*/ 66 h 1366"/>
                <a:gd name="T6" fmla="*/ 141 w 916"/>
                <a:gd name="T7" fmla="*/ 105 h 1366"/>
                <a:gd name="T8" fmla="*/ 194 w 916"/>
                <a:gd name="T9" fmla="*/ 148 h 1366"/>
                <a:gd name="T10" fmla="*/ 249 w 916"/>
                <a:gd name="T11" fmla="*/ 195 h 1366"/>
                <a:gd name="T12" fmla="*/ 305 w 916"/>
                <a:gd name="T13" fmla="*/ 245 h 1366"/>
                <a:gd name="T14" fmla="*/ 364 w 916"/>
                <a:gd name="T15" fmla="*/ 301 h 1366"/>
                <a:gd name="T16" fmla="*/ 421 w 916"/>
                <a:gd name="T17" fmla="*/ 361 h 1366"/>
                <a:gd name="T18" fmla="*/ 478 w 916"/>
                <a:gd name="T19" fmla="*/ 424 h 1366"/>
                <a:gd name="T20" fmla="*/ 535 w 916"/>
                <a:gd name="T21" fmla="*/ 491 h 1366"/>
                <a:gd name="T22" fmla="*/ 590 w 916"/>
                <a:gd name="T23" fmla="*/ 562 h 1366"/>
                <a:gd name="T24" fmla="*/ 643 w 916"/>
                <a:gd name="T25" fmla="*/ 637 h 1366"/>
                <a:gd name="T26" fmla="*/ 693 w 916"/>
                <a:gd name="T27" fmla="*/ 715 h 1366"/>
                <a:gd name="T28" fmla="*/ 739 w 916"/>
                <a:gd name="T29" fmla="*/ 797 h 1366"/>
                <a:gd name="T30" fmla="*/ 782 w 916"/>
                <a:gd name="T31" fmla="*/ 884 h 1366"/>
                <a:gd name="T32" fmla="*/ 820 w 916"/>
                <a:gd name="T33" fmla="*/ 973 h 1366"/>
                <a:gd name="T34" fmla="*/ 853 w 916"/>
                <a:gd name="T35" fmla="*/ 1066 h 1366"/>
                <a:gd name="T36" fmla="*/ 881 w 916"/>
                <a:gd name="T37" fmla="*/ 1162 h 1366"/>
                <a:gd name="T38" fmla="*/ 902 w 916"/>
                <a:gd name="T39" fmla="*/ 1263 h 1366"/>
                <a:gd name="T40" fmla="*/ 916 w 916"/>
                <a:gd name="T41" fmla="*/ 1366 h 1366"/>
                <a:gd name="T42" fmla="*/ 873 w 916"/>
                <a:gd name="T43" fmla="*/ 1331 h 1366"/>
                <a:gd name="T44" fmla="*/ 829 w 916"/>
                <a:gd name="T45" fmla="*/ 1299 h 1366"/>
                <a:gd name="T46" fmla="*/ 785 w 916"/>
                <a:gd name="T47" fmla="*/ 1270 h 1366"/>
                <a:gd name="T48" fmla="*/ 739 w 916"/>
                <a:gd name="T49" fmla="*/ 1243 h 1366"/>
                <a:gd name="T50" fmla="*/ 693 w 916"/>
                <a:gd name="T51" fmla="*/ 1219 h 1366"/>
                <a:gd name="T52" fmla="*/ 643 w 916"/>
                <a:gd name="T53" fmla="*/ 1201 h 1366"/>
                <a:gd name="T54" fmla="*/ 590 w 916"/>
                <a:gd name="T55" fmla="*/ 1186 h 1366"/>
                <a:gd name="T56" fmla="*/ 534 w 916"/>
                <a:gd name="T57" fmla="*/ 1173 h 1366"/>
                <a:gd name="T58" fmla="*/ 474 w 916"/>
                <a:gd name="T59" fmla="*/ 1166 h 1366"/>
                <a:gd name="T60" fmla="*/ 408 w 916"/>
                <a:gd name="T61" fmla="*/ 1165 h 1366"/>
                <a:gd name="T62" fmla="*/ 347 w 916"/>
                <a:gd name="T63" fmla="*/ 1166 h 1366"/>
                <a:gd name="T64" fmla="*/ 290 w 916"/>
                <a:gd name="T65" fmla="*/ 1173 h 1366"/>
                <a:gd name="T66" fmla="*/ 237 w 916"/>
                <a:gd name="T67" fmla="*/ 1183 h 1366"/>
                <a:gd name="T68" fmla="*/ 185 w 916"/>
                <a:gd name="T69" fmla="*/ 1197 h 1366"/>
                <a:gd name="T70" fmla="*/ 138 w 916"/>
                <a:gd name="T71" fmla="*/ 1217 h 1366"/>
                <a:gd name="T72" fmla="*/ 91 w 916"/>
                <a:gd name="T73" fmla="*/ 1239 h 1366"/>
                <a:gd name="T74" fmla="*/ 46 w 916"/>
                <a:gd name="T75" fmla="*/ 1264 h 1366"/>
                <a:gd name="T76" fmla="*/ 0 w 916"/>
                <a:gd name="T77" fmla="*/ 1295 h 1366"/>
                <a:gd name="T78" fmla="*/ 0 w 916"/>
                <a:gd name="T79" fmla="*/ 0 h 1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16" h="1366">
                  <a:moveTo>
                    <a:pt x="0" y="0"/>
                  </a:moveTo>
                  <a:lnTo>
                    <a:pt x="43" y="31"/>
                  </a:lnTo>
                  <a:lnTo>
                    <a:pt x="91" y="66"/>
                  </a:lnTo>
                  <a:lnTo>
                    <a:pt x="141" y="105"/>
                  </a:lnTo>
                  <a:lnTo>
                    <a:pt x="194" y="148"/>
                  </a:lnTo>
                  <a:lnTo>
                    <a:pt x="249" y="195"/>
                  </a:lnTo>
                  <a:lnTo>
                    <a:pt x="305" y="245"/>
                  </a:lnTo>
                  <a:lnTo>
                    <a:pt x="364" y="301"/>
                  </a:lnTo>
                  <a:lnTo>
                    <a:pt x="421" y="361"/>
                  </a:lnTo>
                  <a:lnTo>
                    <a:pt x="478" y="424"/>
                  </a:lnTo>
                  <a:lnTo>
                    <a:pt x="535" y="491"/>
                  </a:lnTo>
                  <a:lnTo>
                    <a:pt x="590" y="562"/>
                  </a:lnTo>
                  <a:lnTo>
                    <a:pt x="643" y="637"/>
                  </a:lnTo>
                  <a:lnTo>
                    <a:pt x="693" y="715"/>
                  </a:lnTo>
                  <a:lnTo>
                    <a:pt x="739" y="797"/>
                  </a:lnTo>
                  <a:lnTo>
                    <a:pt x="782" y="884"/>
                  </a:lnTo>
                  <a:lnTo>
                    <a:pt x="820" y="973"/>
                  </a:lnTo>
                  <a:lnTo>
                    <a:pt x="853" y="1066"/>
                  </a:lnTo>
                  <a:lnTo>
                    <a:pt x="881" y="1162"/>
                  </a:lnTo>
                  <a:lnTo>
                    <a:pt x="902" y="1263"/>
                  </a:lnTo>
                  <a:lnTo>
                    <a:pt x="916" y="1366"/>
                  </a:lnTo>
                  <a:lnTo>
                    <a:pt x="873" y="1331"/>
                  </a:lnTo>
                  <a:lnTo>
                    <a:pt x="829" y="1299"/>
                  </a:lnTo>
                  <a:lnTo>
                    <a:pt x="785" y="1270"/>
                  </a:lnTo>
                  <a:lnTo>
                    <a:pt x="739" y="1243"/>
                  </a:lnTo>
                  <a:lnTo>
                    <a:pt x="693" y="1219"/>
                  </a:lnTo>
                  <a:lnTo>
                    <a:pt x="643" y="1201"/>
                  </a:lnTo>
                  <a:lnTo>
                    <a:pt x="590" y="1186"/>
                  </a:lnTo>
                  <a:lnTo>
                    <a:pt x="534" y="1173"/>
                  </a:lnTo>
                  <a:lnTo>
                    <a:pt x="474" y="1166"/>
                  </a:lnTo>
                  <a:lnTo>
                    <a:pt x="408" y="1165"/>
                  </a:lnTo>
                  <a:lnTo>
                    <a:pt x="347" y="1166"/>
                  </a:lnTo>
                  <a:lnTo>
                    <a:pt x="290" y="1173"/>
                  </a:lnTo>
                  <a:lnTo>
                    <a:pt x="237" y="1183"/>
                  </a:lnTo>
                  <a:lnTo>
                    <a:pt x="185" y="1197"/>
                  </a:lnTo>
                  <a:lnTo>
                    <a:pt x="138" y="1217"/>
                  </a:lnTo>
                  <a:lnTo>
                    <a:pt x="91" y="1239"/>
                  </a:lnTo>
                  <a:lnTo>
                    <a:pt x="46" y="1264"/>
                  </a:lnTo>
                  <a:lnTo>
                    <a:pt x="0" y="1295"/>
                  </a:lnTo>
                  <a:lnTo>
                    <a:pt x="0" y="0"/>
                  </a:lnTo>
                  <a:close/>
                </a:path>
              </a:pathLst>
            </a:custGeom>
            <a:solidFill>
              <a:schemeClr val="accent3"/>
            </a:solidFill>
            <a:ln w="0">
              <a:noFill/>
              <a:prstDash val="solid"/>
              <a:round/>
            </a:ln>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sp>
          <p:nvSpPr>
            <p:cNvPr id="12" name="Freeform 2395"/>
            <p:cNvSpPr/>
            <p:nvPr/>
          </p:nvSpPr>
          <p:spPr bwMode="auto">
            <a:xfrm>
              <a:off x="4532313" y="1081088"/>
              <a:ext cx="1397000" cy="2105025"/>
            </a:xfrm>
            <a:custGeom>
              <a:avLst/>
              <a:gdLst>
                <a:gd name="T0" fmla="*/ 880 w 880"/>
                <a:gd name="T1" fmla="*/ 0 h 1326"/>
                <a:gd name="T2" fmla="*/ 880 w 880"/>
                <a:gd name="T3" fmla="*/ 1310 h 1326"/>
                <a:gd name="T4" fmla="*/ 844 w 880"/>
                <a:gd name="T5" fmla="*/ 1283 h 1326"/>
                <a:gd name="T6" fmla="*/ 803 w 880"/>
                <a:gd name="T7" fmla="*/ 1256 h 1326"/>
                <a:gd name="T8" fmla="*/ 763 w 880"/>
                <a:gd name="T9" fmla="*/ 1234 h 1326"/>
                <a:gd name="T10" fmla="*/ 718 w 880"/>
                <a:gd name="T11" fmla="*/ 1213 h 1326"/>
                <a:gd name="T12" fmla="*/ 671 w 880"/>
                <a:gd name="T13" fmla="*/ 1196 h 1326"/>
                <a:gd name="T14" fmla="*/ 619 w 880"/>
                <a:gd name="T15" fmla="*/ 1182 h 1326"/>
                <a:gd name="T16" fmla="*/ 565 w 880"/>
                <a:gd name="T17" fmla="*/ 1172 h 1326"/>
                <a:gd name="T18" fmla="*/ 506 w 880"/>
                <a:gd name="T19" fmla="*/ 1165 h 1326"/>
                <a:gd name="T20" fmla="*/ 444 w 880"/>
                <a:gd name="T21" fmla="*/ 1164 h 1326"/>
                <a:gd name="T22" fmla="*/ 384 w 880"/>
                <a:gd name="T23" fmla="*/ 1165 h 1326"/>
                <a:gd name="T24" fmla="*/ 328 w 880"/>
                <a:gd name="T25" fmla="*/ 1171 h 1326"/>
                <a:gd name="T26" fmla="*/ 276 w 880"/>
                <a:gd name="T27" fmla="*/ 1182 h 1326"/>
                <a:gd name="T28" fmla="*/ 227 w 880"/>
                <a:gd name="T29" fmla="*/ 1196 h 1326"/>
                <a:gd name="T30" fmla="*/ 180 w 880"/>
                <a:gd name="T31" fmla="*/ 1214 h 1326"/>
                <a:gd name="T32" fmla="*/ 134 w 880"/>
                <a:gd name="T33" fmla="*/ 1235 h 1326"/>
                <a:gd name="T34" fmla="*/ 90 w 880"/>
                <a:gd name="T35" fmla="*/ 1262 h 1326"/>
                <a:gd name="T36" fmla="*/ 45 w 880"/>
                <a:gd name="T37" fmla="*/ 1291 h 1326"/>
                <a:gd name="T38" fmla="*/ 0 w 880"/>
                <a:gd name="T39" fmla="*/ 1326 h 1326"/>
                <a:gd name="T40" fmla="*/ 17 w 880"/>
                <a:gd name="T41" fmla="*/ 1224 h 1326"/>
                <a:gd name="T42" fmla="*/ 39 w 880"/>
                <a:gd name="T43" fmla="*/ 1128 h 1326"/>
                <a:gd name="T44" fmla="*/ 67 w 880"/>
                <a:gd name="T45" fmla="*/ 1033 h 1326"/>
                <a:gd name="T46" fmla="*/ 101 w 880"/>
                <a:gd name="T47" fmla="*/ 942 h 1326"/>
                <a:gd name="T48" fmla="*/ 138 w 880"/>
                <a:gd name="T49" fmla="*/ 856 h 1326"/>
                <a:gd name="T50" fmla="*/ 180 w 880"/>
                <a:gd name="T51" fmla="*/ 772 h 1326"/>
                <a:gd name="T52" fmla="*/ 225 w 880"/>
                <a:gd name="T53" fmla="*/ 693 h 1326"/>
                <a:gd name="T54" fmla="*/ 273 w 880"/>
                <a:gd name="T55" fmla="*/ 616 h 1326"/>
                <a:gd name="T56" fmla="*/ 324 w 880"/>
                <a:gd name="T57" fmla="*/ 544 h 1326"/>
                <a:gd name="T58" fmla="*/ 377 w 880"/>
                <a:gd name="T59" fmla="*/ 476 h 1326"/>
                <a:gd name="T60" fmla="*/ 431 w 880"/>
                <a:gd name="T61" fmla="*/ 410 h 1326"/>
                <a:gd name="T62" fmla="*/ 485 w 880"/>
                <a:gd name="T63" fmla="*/ 349 h 1326"/>
                <a:gd name="T64" fmla="*/ 540 w 880"/>
                <a:gd name="T65" fmla="*/ 292 h 1326"/>
                <a:gd name="T66" fmla="*/ 594 w 880"/>
                <a:gd name="T67" fmla="*/ 237 h 1326"/>
                <a:gd name="T68" fmla="*/ 647 w 880"/>
                <a:gd name="T69" fmla="*/ 189 h 1326"/>
                <a:gd name="T70" fmla="*/ 699 w 880"/>
                <a:gd name="T71" fmla="*/ 143 h 1326"/>
                <a:gd name="T72" fmla="*/ 749 w 880"/>
                <a:gd name="T73" fmla="*/ 101 h 1326"/>
                <a:gd name="T74" fmla="*/ 796 w 880"/>
                <a:gd name="T75" fmla="*/ 63 h 1326"/>
                <a:gd name="T76" fmla="*/ 839 w 880"/>
                <a:gd name="T77" fmla="*/ 30 h 1326"/>
                <a:gd name="T78" fmla="*/ 880 w 880"/>
                <a:gd name="T79" fmla="*/ 0 h 1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80" h="1326">
                  <a:moveTo>
                    <a:pt x="880" y="0"/>
                  </a:moveTo>
                  <a:lnTo>
                    <a:pt x="880" y="1310"/>
                  </a:lnTo>
                  <a:lnTo>
                    <a:pt x="844" y="1283"/>
                  </a:lnTo>
                  <a:lnTo>
                    <a:pt x="803" y="1256"/>
                  </a:lnTo>
                  <a:lnTo>
                    <a:pt x="763" y="1234"/>
                  </a:lnTo>
                  <a:lnTo>
                    <a:pt x="718" y="1213"/>
                  </a:lnTo>
                  <a:lnTo>
                    <a:pt x="671" y="1196"/>
                  </a:lnTo>
                  <a:lnTo>
                    <a:pt x="619" y="1182"/>
                  </a:lnTo>
                  <a:lnTo>
                    <a:pt x="565" y="1172"/>
                  </a:lnTo>
                  <a:lnTo>
                    <a:pt x="506" y="1165"/>
                  </a:lnTo>
                  <a:lnTo>
                    <a:pt x="444" y="1164"/>
                  </a:lnTo>
                  <a:lnTo>
                    <a:pt x="384" y="1165"/>
                  </a:lnTo>
                  <a:lnTo>
                    <a:pt x="328" y="1171"/>
                  </a:lnTo>
                  <a:lnTo>
                    <a:pt x="276" y="1182"/>
                  </a:lnTo>
                  <a:lnTo>
                    <a:pt x="227" y="1196"/>
                  </a:lnTo>
                  <a:lnTo>
                    <a:pt x="180" y="1214"/>
                  </a:lnTo>
                  <a:lnTo>
                    <a:pt x="134" y="1235"/>
                  </a:lnTo>
                  <a:lnTo>
                    <a:pt x="90" y="1262"/>
                  </a:lnTo>
                  <a:lnTo>
                    <a:pt x="45" y="1291"/>
                  </a:lnTo>
                  <a:lnTo>
                    <a:pt x="0" y="1326"/>
                  </a:lnTo>
                  <a:lnTo>
                    <a:pt x="17" y="1224"/>
                  </a:lnTo>
                  <a:lnTo>
                    <a:pt x="39" y="1128"/>
                  </a:lnTo>
                  <a:lnTo>
                    <a:pt x="67" y="1033"/>
                  </a:lnTo>
                  <a:lnTo>
                    <a:pt x="101" y="942"/>
                  </a:lnTo>
                  <a:lnTo>
                    <a:pt x="138" y="856"/>
                  </a:lnTo>
                  <a:lnTo>
                    <a:pt x="180" y="772"/>
                  </a:lnTo>
                  <a:lnTo>
                    <a:pt x="225" y="693"/>
                  </a:lnTo>
                  <a:lnTo>
                    <a:pt x="273" y="616"/>
                  </a:lnTo>
                  <a:lnTo>
                    <a:pt x="324" y="544"/>
                  </a:lnTo>
                  <a:lnTo>
                    <a:pt x="377" y="476"/>
                  </a:lnTo>
                  <a:lnTo>
                    <a:pt x="431" y="410"/>
                  </a:lnTo>
                  <a:lnTo>
                    <a:pt x="485" y="349"/>
                  </a:lnTo>
                  <a:lnTo>
                    <a:pt x="540" y="292"/>
                  </a:lnTo>
                  <a:lnTo>
                    <a:pt x="594" y="237"/>
                  </a:lnTo>
                  <a:lnTo>
                    <a:pt x="647" y="189"/>
                  </a:lnTo>
                  <a:lnTo>
                    <a:pt x="699" y="143"/>
                  </a:lnTo>
                  <a:lnTo>
                    <a:pt x="749" y="101"/>
                  </a:lnTo>
                  <a:lnTo>
                    <a:pt x="796" y="63"/>
                  </a:lnTo>
                  <a:lnTo>
                    <a:pt x="839" y="30"/>
                  </a:lnTo>
                  <a:lnTo>
                    <a:pt x="880" y="0"/>
                  </a:lnTo>
                  <a:close/>
                </a:path>
              </a:pathLst>
            </a:custGeom>
            <a:solidFill>
              <a:schemeClr val="accent2"/>
            </a:solidFill>
            <a:ln w="0">
              <a:noFill/>
              <a:prstDash val="solid"/>
              <a:round/>
            </a:ln>
          </p:spPr>
          <p:txBody>
            <a:bodyPr vert="horz" wrap="square" lIns="91440" tIns="45720" rIns="91440" bIns="45720" numCol="1" anchor="t" anchorCtr="0" compatLnSpc="1"/>
            <a:lstStyle/>
            <a:p>
              <a:endParaRPr lang="zh-CN" altLang="en-US">
                <a:latin typeface="微软雅黑" charset="0"/>
                <a:ea typeface="微软雅黑" charset="0"/>
                <a:cs typeface="微软雅黑" charset="0"/>
              </a:endParaRPr>
            </a:p>
          </p:txBody>
        </p:sp>
      </p:grpSp>
      <p:sp>
        <p:nvSpPr>
          <p:cNvPr id="22" name="文本框 21"/>
          <p:cNvSpPr txBox="1"/>
          <p:nvPr/>
        </p:nvSpPr>
        <p:spPr>
          <a:xfrm flipH="1">
            <a:off x="550861" y="4147632"/>
            <a:ext cx="2830945" cy="369332"/>
          </a:xfrm>
          <a:prstGeom prst="rect">
            <a:avLst/>
          </a:prstGeom>
          <a:noFill/>
        </p:spPr>
        <p:txBody>
          <a:bodyPr wrap="square" rtlCol="0">
            <a:spAutoFit/>
          </a:bodyPr>
          <a:lstStyle/>
          <a:p>
            <a:pPr algn="r">
              <a:spcBef>
                <a:spcPts val="600"/>
              </a:spcBef>
            </a:pPr>
            <a:r>
              <a:rPr lang="en-US" altLang="zh-CN" dirty="0"/>
              <a:t>HTTP</a:t>
            </a:r>
            <a:r>
              <a:rPr lang="zh-CN" altLang="zh-CN" dirty="0"/>
              <a:t>接口</a:t>
            </a:r>
            <a:endParaRPr lang="zh-CN" altLang="en-US" sz="1400" dirty="0">
              <a:solidFill>
                <a:schemeClr val="tx1">
                  <a:lumMod val="65000"/>
                  <a:lumOff val="35000"/>
                </a:schemeClr>
              </a:solidFill>
              <a:latin typeface="微软雅黑" charset="0"/>
              <a:ea typeface="微软雅黑" charset="0"/>
              <a:cs typeface="微软雅黑" charset="0"/>
            </a:endParaRPr>
          </a:p>
        </p:txBody>
      </p:sp>
      <p:grpSp>
        <p:nvGrpSpPr>
          <p:cNvPr id="23" name="组合 22"/>
          <p:cNvGrpSpPr/>
          <p:nvPr/>
        </p:nvGrpSpPr>
        <p:grpSpPr>
          <a:xfrm>
            <a:off x="3512820" y="3749356"/>
            <a:ext cx="1493268" cy="599508"/>
            <a:chOff x="3512820" y="3749356"/>
            <a:chExt cx="1493268" cy="599508"/>
          </a:xfrm>
        </p:grpSpPr>
        <p:cxnSp>
          <p:nvCxnSpPr>
            <p:cNvPr id="24" name="直接连接符 23"/>
            <p:cNvCxnSpPr/>
            <p:nvPr/>
          </p:nvCxnSpPr>
          <p:spPr>
            <a:xfrm flipH="1">
              <a:off x="4100329" y="3749356"/>
              <a:ext cx="905759" cy="59950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3512820" y="4348864"/>
              <a:ext cx="587509" cy="0"/>
            </a:xfrm>
            <a:prstGeom prst="line">
              <a:avLst/>
            </a:prstGeom>
            <a:ln w="12700">
              <a:solidFill>
                <a:schemeClr val="bg1">
                  <a:lumMod val="75000"/>
                </a:schemeClr>
              </a:solidFill>
              <a:headEnd type="oval"/>
            </a:ln>
          </p:spPr>
          <p:style>
            <a:lnRef idx="1">
              <a:schemeClr val="accent1"/>
            </a:lnRef>
            <a:fillRef idx="0">
              <a:schemeClr val="accent1"/>
            </a:fillRef>
            <a:effectRef idx="0">
              <a:schemeClr val="accent1"/>
            </a:effectRef>
            <a:fontRef idx="minor">
              <a:schemeClr val="tx1"/>
            </a:fontRef>
          </p:style>
        </p:cxnSp>
      </p:grpSp>
      <p:grpSp>
        <p:nvGrpSpPr>
          <p:cNvPr id="26" name="组合 25"/>
          <p:cNvGrpSpPr/>
          <p:nvPr/>
        </p:nvGrpSpPr>
        <p:grpSpPr>
          <a:xfrm flipH="1">
            <a:off x="7685499" y="1790962"/>
            <a:ext cx="1107492" cy="727887"/>
            <a:chOff x="3445717" y="1790962"/>
            <a:chExt cx="1107492" cy="727887"/>
          </a:xfrm>
        </p:grpSpPr>
        <p:cxnSp>
          <p:nvCxnSpPr>
            <p:cNvPr id="27" name="直接连接符 26"/>
            <p:cNvCxnSpPr/>
            <p:nvPr/>
          </p:nvCxnSpPr>
          <p:spPr>
            <a:xfrm flipH="1" flipV="1">
              <a:off x="3969548" y="1790962"/>
              <a:ext cx="583661" cy="727887"/>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3445717" y="1790962"/>
              <a:ext cx="523831" cy="0"/>
            </a:xfrm>
            <a:prstGeom prst="line">
              <a:avLst/>
            </a:prstGeom>
            <a:ln w="127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29" name="文本框 28"/>
          <p:cNvSpPr txBox="1"/>
          <p:nvPr/>
        </p:nvSpPr>
        <p:spPr>
          <a:xfrm>
            <a:off x="8856901" y="1572270"/>
            <a:ext cx="2830945" cy="923330"/>
          </a:xfrm>
          <a:prstGeom prst="rect">
            <a:avLst/>
          </a:prstGeom>
          <a:noFill/>
        </p:spPr>
        <p:txBody>
          <a:bodyPr wrap="square" rtlCol="0">
            <a:spAutoFit/>
          </a:bodyPr>
          <a:lstStyle/>
          <a:p>
            <a:r>
              <a:rPr lang="zh-CN" altLang="zh-CN" dirty="0"/>
              <a:t>控制方法：集中控制</a:t>
            </a:r>
          </a:p>
          <a:p>
            <a:r>
              <a:rPr lang="zh-CN" altLang="zh-CN" dirty="0"/>
              <a:t>控制信号：数字信号</a:t>
            </a:r>
          </a:p>
          <a:p>
            <a:r>
              <a:rPr lang="zh-CN" altLang="zh-CN" dirty="0"/>
              <a:t>来源：</a:t>
            </a:r>
          </a:p>
        </p:txBody>
      </p:sp>
      <p:sp>
        <p:nvSpPr>
          <p:cNvPr id="34" name="文本框 33"/>
          <p:cNvSpPr txBox="1"/>
          <p:nvPr/>
        </p:nvSpPr>
        <p:spPr>
          <a:xfrm flipH="1">
            <a:off x="920337" y="543370"/>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接口与控制</a:t>
            </a:r>
            <a:endParaRPr dirty="0">
              <a:latin typeface="微软雅黑" charset="0"/>
              <a:ea typeface="微软雅黑" charset="0"/>
              <a:cs typeface="微软雅黑" charset="0"/>
            </a:endParaRPr>
          </a:p>
        </p:txBody>
      </p:sp>
      <p:sp>
        <p:nvSpPr>
          <p:cNvPr id="35" name="等腰三角形 34"/>
          <p:cNvSpPr/>
          <p:nvPr/>
        </p:nvSpPr>
        <p:spPr>
          <a:xfrm rot="5400000">
            <a:off x="521304" y="606001"/>
            <a:ext cx="428592" cy="36947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Tree>
  </p:cSld>
  <p:clrMapOvr>
    <a:masterClrMapping/>
  </p:clrMapOvr>
  <p:transition spd="slow">
    <p:randomBar dir="ver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 name="组合 40"/>
          <p:cNvGrpSpPr/>
          <p:nvPr/>
        </p:nvGrpSpPr>
        <p:grpSpPr>
          <a:xfrm>
            <a:off x="0" y="6718300"/>
            <a:ext cx="12200197" cy="139699"/>
            <a:chOff x="234017" y="5975409"/>
            <a:chExt cx="13144500" cy="404812"/>
          </a:xfrm>
        </p:grpSpPr>
        <p:sp>
          <p:nvSpPr>
            <p:cNvPr id="35" name="矩形 34"/>
            <p:cNvSpPr/>
            <p:nvPr/>
          </p:nvSpPr>
          <p:spPr>
            <a:xfrm>
              <a:off x="234017" y="5975409"/>
              <a:ext cx="2190750" cy="4048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6" name="矩形 35"/>
            <p:cNvSpPr/>
            <p:nvPr/>
          </p:nvSpPr>
          <p:spPr>
            <a:xfrm>
              <a:off x="2424767" y="5975409"/>
              <a:ext cx="2190750" cy="4048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7" name="矩形 36"/>
            <p:cNvSpPr/>
            <p:nvPr/>
          </p:nvSpPr>
          <p:spPr>
            <a:xfrm>
              <a:off x="4615517" y="5975409"/>
              <a:ext cx="2190750" cy="4048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8" name="矩形 37"/>
            <p:cNvSpPr/>
            <p:nvPr/>
          </p:nvSpPr>
          <p:spPr>
            <a:xfrm>
              <a:off x="8997017" y="5975409"/>
              <a:ext cx="2190750" cy="4048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9" name="矩形 38"/>
            <p:cNvSpPr/>
            <p:nvPr/>
          </p:nvSpPr>
          <p:spPr>
            <a:xfrm>
              <a:off x="6806268" y="5975409"/>
              <a:ext cx="2190750" cy="4048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40" name="矩形 39"/>
            <p:cNvSpPr/>
            <p:nvPr/>
          </p:nvSpPr>
          <p:spPr>
            <a:xfrm>
              <a:off x="11187767" y="5975409"/>
              <a:ext cx="2190750" cy="4048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sp>
        <p:nvSpPr>
          <p:cNvPr id="2" name="文本框 1"/>
          <p:cNvSpPr txBox="1"/>
          <p:nvPr/>
        </p:nvSpPr>
        <p:spPr>
          <a:xfrm>
            <a:off x="2033366" y="936244"/>
            <a:ext cx="5243730" cy="1015663"/>
          </a:xfrm>
          <a:prstGeom prst="rect">
            <a:avLst/>
          </a:prstGeom>
          <a:noFill/>
        </p:spPr>
        <p:txBody>
          <a:bodyPr wrap="square" rtlCol="0">
            <a:spAutoFit/>
          </a:bodyPr>
          <a:lstStyle/>
          <a:p>
            <a:r>
              <a:rPr lang="zh-CN" altLang="en-US" sz="6000" dirty="0">
                <a:solidFill>
                  <a:schemeClr val="accent1"/>
                </a:solidFill>
                <a:latin typeface="微软雅黑" charset="0"/>
                <a:ea typeface="微软雅黑" charset="0"/>
                <a:cs typeface="微软雅黑" charset="0"/>
              </a:rPr>
              <a:t>组内评价</a:t>
            </a:r>
            <a:endParaRPr lang="zh-CN" altLang="en-US" sz="3200" dirty="0">
              <a:solidFill>
                <a:schemeClr val="tx1">
                  <a:lumMod val="65000"/>
                  <a:lumOff val="35000"/>
                </a:schemeClr>
              </a:solidFill>
              <a:latin typeface="微软雅黑" charset="0"/>
              <a:ea typeface="微软雅黑" charset="0"/>
              <a:cs typeface="微软雅黑" charset="0"/>
            </a:endParaRPr>
          </a:p>
        </p:txBody>
      </p:sp>
      <p:sp>
        <p:nvSpPr>
          <p:cNvPr id="5" name="KSO_Shape"/>
          <p:cNvSpPr/>
          <p:nvPr/>
        </p:nvSpPr>
        <p:spPr bwMode="auto">
          <a:xfrm>
            <a:off x="1016683" y="1083900"/>
            <a:ext cx="637514" cy="720352"/>
          </a:xfrm>
          <a:custGeom>
            <a:avLst/>
            <a:gdLst>
              <a:gd name="T0" fmla="*/ 2147483646 w 4313"/>
              <a:gd name="T1" fmla="*/ 0 h 4874"/>
              <a:gd name="T2" fmla="*/ 2147483646 w 4313"/>
              <a:gd name="T3" fmla="*/ 2147483646 h 4874"/>
              <a:gd name="T4" fmla="*/ 2147483646 w 4313"/>
              <a:gd name="T5" fmla="*/ 2147483646 h 4874"/>
              <a:gd name="T6" fmla="*/ 2147483646 w 4313"/>
              <a:gd name="T7" fmla="*/ 2147483646 h 4874"/>
              <a:gd name="T8" fmla="*/ 2147483646 w 4313"/>
              <a:gd name="T9" fmla="*/ 0 h 4874"/>
              <a:gd name="T10" fmla="*/ 0 w 4313"/>
              <a:gd name="T11" fmla="*/ 2147483646 h 4874"/>
              <a:gd name="T12" fmla="*/ 2147483646 w 4313"/>
              <a:gd name="T13" fmla="*/ 2147483646 h 4874"/>
              <a:gd name="T14" fmla="*/ 2147483646 w 4313"/>
              <a:gd name="T15" fmla="*/ 2147483646 h 4874"/>
              <a:gd name="T16" fmla="*/ 0 w 4313"/>
              <a:gd name="T17" fmla="*/ 2147483646 h 4874"/>
              <a:gd name="T18" fmla="*/ 0 w 4313"/>
              <a:gd name="T19" fmla="*/ 2147483646 h 4874"/>
              <a:gd name="T20" fmla="*/ 2147483646 w 4313"/>
              <a:gd name="T21" fmla="*/ 2147483646 h 4874"/>
              <a:gd name="T22" fmla="*/ 2147483646 w 4313"/>
              <a:gd name="T23" fmla="*/ 2147483646 h 4874"/>
              <a:gd name="T24" fmla="*/ 2147483646 w 4313"/>
              <a:gd name="T25" fmla="*/ 2147483646 h 4874"/>
              <a:gd name="T26" fmla="*/ 2147483646 w 4313"/>
              <a:gd name="T27" fmla="*/ 2147483646 h 4874"/>
              <a:gd name="T28" fmla="*/ 2147483646 w 4313"/>
              <a:gd name="T29" fmla="*/ 2147483646 h 487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313" h="4874">
                <a:moveTo>
                  <a:pt x="2156" y="0"/>
                </a:moveTo>
                <a:lnTo>
                  <a:pt x="190" y="1135"/>
                </a:lnTo>
                <a:lnTo>
                  <a:pt x="2170" y="2278"/>
                </a:lnTo>
                <a:lnTo>
                  <a:pt x="4136" y="1143"/>
                </a:lnTo>
                <a:lnTo>
                  <a:pt x="2156" y="0"/>
                </a:lnTo>
                <a:close/>
                <a:moveTo>
                  <a:pt x="0" y="3735"/>
                </a:moveTo>
                <a:lnTo>
                  <a:pt x="1973" y="4874"/>
                </a:lnTo>
                <a:lnTo>
                  <a:pt x="1973" y="2589"/>
                </a:lnTo>
                <a:lnTo>
                  <a:pt x="0" y="1450"/>
                </a:lnTo>
                <a:lnTo>
                  <a:pt x="0" y="3735"/>
                </a:lnTo>
                <a:close/>
                <a:moveTo>
                  <a:pt x="2341" y="2604"/>
                </a:moveTo>
                <a:lnTo>
                  <a:pt x="2341" y="4874"/>
                </a:lnTo>
                <a:lnTo>
                  <a:pt x="4313" y="3735"/>
                </a:lnTo>
                <a:lnTo>
                  <a:pt x="4313" y="1465"/>
                </a:lnTo>
                <a:lnTo>
                  <a:pt x="2341" y="2604"/>
                </a:lnTo>
                <a:close/>
              </a:path>
            </a:pathLst>
          </a:custGeom>
          <a:solidFill>
            <a:schemeClr val="accent3"/>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chemeClr val="tx1">
                  <a:lumMod val="75000"/>
                  <a:lumOff val="25000"/>
                </a:schemeClr>
              </a:solidFill>
              <a:latin typeface="微软雅黑" charset="0"/>
              <a:ea typeface="微软雅黑" charset="0"/>
              <a:cs typeface="微软雅黑" charset="0"/>
            </a:endParaRPr>
          </a:p>
        </p:txBody>
      </p:sp>
      <p:sp>
        <p:nvSpPr>
          <p:cNvPr id="3" name="文本框 2">
            <a:extLst>
              <a:ext uri="{FF2B5EF4-FFF2-40B4-BE49-F238E27FC236}">
                <a16:creationId xmlns:a16="http://schemas.microsoft.com/office/drawing/2014/main" id="{224B9AFC-D6E9-4721-A089-15E8A625C430}"/>
              </a:ext>
            </a:extLst>
          </p:cNvPr>
          <p:cNvSpPr txBox="1"/>
          <p:nvPr/>
        </p:nvSpPr>
        <p:spPr>
          <a:xfrm>
            <a:off x="2771192" y="2118049"/>
            <a:ext cx="5047861" cy="923330"/>
          </a:xfrm>
          <a:prstGeom prst="rect">
            <a:avLst/>
          </a:prstGeom>
          <a:noFill/>
        </p:spPr>
        <p:txBody>
          <a:bodyPr wrap="square" rtlCol="0">
            <a:spAutoFit/>
          </a:bodyPr>
          <a:lstStyle/>
          <a:p>
            <a:r>
              <a:rPr lang="zh-CN" altLang="en-US" dirty="0"/>
              <a:t>乔寒月：制作</a:t>
            </a:r>
            <a:r>
              <a:rPr lang="en-US" altLang="zh-CN" dirty="0"/>
              <a:t>ppt  94</a:t>
            </a:r>
            <a:r>
              <a:rPr lang="zh-CN" altLang="en-US" dirty="0"/>
              <a:t>分</a:t>
            </a:r>
            <a:endParaRPr lang="en-US" altLang="zh-CN" dirty="0"/>
          </a:p>
          <a:p>
            <a:r>
              <a:rPr lang="zh-CN" altLang="en-US" dirty="0"/>
              <a:t>李欣飏：编写软件需求说明书  </a:t>
            </a:r>
            <a:r>
              <a:rPr lang="en-US" altLang="zh-CN" dirty="0"/>
              <a:t>95</a:t>
            </a:r>
            <a:r>
              <a:rPr lang="zh-CN" altLang="en-US" dirty="0"/>
              <a:t>分</a:t>
            </a:r>
            <a:endParaRPr lang="en-US" altLang="zh-CN" dirty="0"/>
          </a:p>
          <a:p>
            <a:r>
              <a:rPr lang="zh-CN" altLang="en-US" dirty="0"/>
              <a:t>吴智宏：协助编写软件需求说明 </a:t>
            </a:r>
            <a:r>
              <a:rPr lang="en-US" altLang="zh-CN" dirty="0"/>
              <a:t>93</a:t>
            </a:r>
            <a:r>
              <a:rPr lang="zh-CN" altLang="en-US" dirty="0"/>
              <a:t>分</a:t>
            </a:r>
          </a:p>
        </p:txBody>
      </p:sp>
    </p:spTree>
  </p:cSld>
  <p:clrMapOvr>
    <a:masterClrMapping/>
  </p:clrMapOvr>
  <p:transition spd="slow">
    <p:wipe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0" y="-2"/>
            <a:ext cx="4818451" cy="3501288"/>
            <a:chOff x="0" y="-2"/>
            <a:chExt cx="4818451" cy="3501288"/>
          </a:xfrm>
        </p:grpSpPr>
        <p:sp>
          <p:nvSpPr>
            <p:cNvPr id="4" name="等腰三角形 3"/>
            <p:cNvSpPr/>
            <p:nvPr/>
          </p:nvSpPr>
          <p:spPr>
            <a:xfrm rot="5400000">
              <a:off x="-95087" y="95085"/>
              <a:ext cx="1378763" cy="1188589"/>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5" name="等腰三角形 24"/>
            <p:cNvSpPr/>
            <p:nvPr/>
          </p:nvSpPr>
          <p:spPr>
            <a:xfrm rot="16200000">
              <a:off x="-95085" y="802592"/>
              <a:ext cx="1378763" cy="118858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6" name="等腰三角形 25"/>
            <p:cNvSpPr/>
            <p:nvPr/>
          </p:nvSpPr>
          <p:spPr>
            <a:xfrm rot="5400000">
              <a:off x="-95087" y="1510099"/>
              <a:ext cx="1378763" cy="118858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7" name="等腰三角形 26"/>
            <p:cNvSpPr/>
            <p:nvPr/>
          </p:nvSpPr>
          <p:spPr>
            <a:xfrm rot="16200000">
              <a:off x="1117298" y="95087"/>
              <a:ext cx="1378763" cy="1188589"/>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8" name="等腰三角形 27"/>
            <p:cNvSpPr/>
            <p:nvPr/>
          </p:nvSpPr>
          <p:spPr>
            <a:xfrm rot="5400000">
              <a:off x="1110008" y="802592"/>
              <a:ext cx="1378763" cy="1188589"/>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29" name="等腰三角形 28"/>
            <p:cNvSpPr/>
            <p:nvPr/>
          </p:nvSpPr>
          <p:spPr>
            <a:xfrm rot="16200000">
              <a:off x="1111740" y="1510101"/>
              <a:ext cx="1378763" cy="1188589"/>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0" name="等腰三角形 29"/>
            <p:cNvSpPr/>
            <p:nvPr/>
          </p:nvSpPr>
          <p:spPr>
            <a:xfrm rot="5400000">
              <a:off x="2329680" y="95085"/>
              <a:ext cx="1378763" cy="118858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1" name="等腰三角形 30"/>
            <p:cNvSpPr/>
            <p:nvPr/>
          </p:nvSpPr>
          <p:spPr>
            <a:xfrm rot="5400000">
              <a:off x="1110245" y="2217610"/>
              <a:ext cx="1378763" cy="1188589"/>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2" name="等腰三角形 31"/>
            <p:cNvSpPr/>
            <p:nvPr/>
          </p:nvSpPr>
          <p:spPr>
            <a:xfrm rot="16200000">
              <a:off x="2329680" y="802591"/>
              <a:ext cx="1378763" cy="1188589"/>
            </a:xfrm>
            <a:prstGeom prst="triangl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3" name="等腰三角形 32"/>
            <p:cNvSpPr/>
            <p:nvPr/>
          </p:nvSpPr>
          <p:spPr>
            <a:xfrm rot="5400000">
              <a:off x="3534775" y="802591"/>
              <a:ext cx="1378763" cy="1188589"/>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grpSp>
        <p:nvGrpSpPr>
          <p:cNvPr id="41" name="组合 40"/>
          <p:cNvGrpSpPr/>
          <p:nvPr/>
        </p:nvGrpSpPr>
        <p:grpSpPr>
          <a:xfrm>
            <a:off x="0" y="6718300"/>
            <a:ext cx="12200197" cy="139699"/>
            <a:chOff x="234017" y="5975409"/>
            <a:chExt cx="13144500" cy="404812"/>
          </a:xfrm>
        </p:grpSpPr>
        <p:sp>
          <p:nvSpPr>
            <p:cNvPr id="35" name="矩形 34"/>
            <p:cNvSpPr/>
            <p:nvPr/>
          </p:nvSpPr>
          <p:spPr>
            <a:xfrm>
              <a:off x="234017" y="5975409"/>
              <a:ext cx="2190750" cy="4048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6" name="矩形 35"/>
            <p:cNvSpPr/>
            <p:nvPr/>
          </p:nvSpPr>
          <p:spPr>
            <a:xfrm>
              <a:off x="2424767" y="5975409"/>
              <a:ext cx="2190750" cy="4048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7" name="矩形 36"/>
            <p:cNvSpPr/>
            <p:nvPr/>
          </p:nvSpPr>
          <p:spPr>
            <a:xfrm>
              <a:off x="4615517" y="5975409"/>
              <a:ext cx="2190750" cy="4048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8" name="矩形 37"/>
            <p:cNvSpPr/>
            <p:nvPr/>
          </p:nvSpPr>
          <p:spPr>
            <a:xfrm>
              <a:off x="8997017" y="5975409"/>
              <a:ext cx="2190750" cy="40481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9" name="矩形 38"/>
            <p:cNvSpPr/>
            <p:nvPr/>
          </p:nvSpPr>
          <p:spPr>
            <a:xfrm>
              <a:off x="6806268" y="5975409"/>
              <a:ext cx="2190750" cy="4048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40" name="矩形 39"/>
            <p:cNvSpPr/>
            <p:nvPr/>
          </p:nvSpPr>
          <p:spPr>
            <a:xfrm>
              <a:off x="11187767" y="5975409"/>
              <a:ext cx="2190750" cy="4048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sp>
        <p:nvSpPr>
          <p:cNvPr id="2" name="文本框 1"/>
          <p:cNvSpPr txBox="1"/>
          <p:nvPr/>
        </p:nvSpPr>
        <p:spPr>
          <a:xfrm>
            <a:off x="5443020" y="3441758"/>
            <a:ext cx="5243730" cy="1508105"/>
          </a:xfrm>
          <a:prstGeom prst="rect">
            <a:avLst/>
          </a:prstGeom>
          <a:noFill/>
        </p:spPr>
        <p:txBody>
          <a:bodyPr wrap="square" rtlCol="0">
            <a:spAutoFit/>
          </a:bodyPr>
          <a:lstStyle/>
          <a:p>
            <a:r>
              <a:rPr lang="en-US" altLang="zh-CN" sz="6000" dirty="0">
                <a:solidFill>
                  <a:schemeClr val="accent1"/>
                </a:solidFill>
                <a:latin typeface="微软雅黑" charset="0"/>
                <a:ea typeface="微软雅黑" charset="0"/>
                <a:cs typeface="微软雅黑" charset="0"/>
              </a:rPr>
              <a:t>T</a:t>
            </a:r>
            <a:r>
              <a:rPr lang="en-US" altLang="zh-CN" sz="6000" dirty="0">
                <a:solidFill>
                  <a:schemeClr val="accent2"/>
                </a:solidFill>
                <a:latin typeface="微软雅黑" charset="0"/>
                <a:ea typeface="微软雅黑" charset="0"/>
                <a:cs typeface="微软雅黑" charset="0"/>
              </a:rPr>
              <a:t>H</a:t>
            </a:r>
            <a:r>
              <a:rPr lang="en-US" altLang="zh-CN" sz="6000" dirty="0">
                <a:solidFill>
                  <a:schemeClr val="accent3"/>
                </a:solidFill>
                <a:latin typeface="微软雅黑" charset="0"/>
                <a:ea typeface="微软雅黑" charset="0"/>
                <a:cs typeface="微软雅黑" charset="0"/>
              </a:rPr>
              <a:t>A</a:t>
            </a:r>
            <a:r>
              <a:rPr lang="en-US" altLang="zh-CN" sz="6000" dirty="0">
                <a:solidFill>
                  <a:schemeClr val="accent4"/>
                </a:solidFill>
                <a:latin typeface="微软雅黑" charset="0"/>
                <a:ea typeface="微软雅黑" charset="0"/>
                <a:cs typeface="微软雅黑" charset="0"/>
              </a:rPr>
              <a:t>N</a:t>
            </a:r>
            <a:r>
              <a:rPr lang="en-US" altLang="zh-CN" sz="6000" dirty="0">
                <a:solidFill>
                  <a:schemeClr val="accent5"/>
                </a:solidFill>
                <a:latin typeface="微软雅黑" charset="0"/>
                <a:ea typeface="微软雅黑" charset="0"/>
                <a:cs typeface="微软雅黑" charset="0"/>
              </a:rPr>
              <a:t>K</a:t>
            </a:r>
            <a:r>
              <a:rPr lang="en-US" altLang="zh-CN" sz="6000" dirty="0">
                <a:solidFill>
                  <a:schemeClr val="accent6"/>
                </a:solidFill>
                <a:latin typeface="微软雅黑" charset="0"/>
                <a:ea typeface="微软雅黑" charset="0"/>
                <a:cs typeface="微软雅黑" charset="0"/>
              </a:rPr>
              <a:t>S</a:t>
            </a:r>
          </a:p>
          <a:p>
            <a:r>
              <a:rPr lang="en-US" altLang="zh-CN" sz="3200" dirty="0">
                <a:solidFill>
                  <a:schemeClr val="tx1">
                    <a:lumMod val="65000"/>
                    <a:lumOff val="35000"/>
                  </a:schemeClr>
                </a:solidFill>
                <a:latin typeface="微软雅黑" charset="0"/>
                <a:ea typeface="微软雅黑" charset="0"/>
                <a:cs typeface="微软雅黑" charset="0"/>
              </a:rPr>
              <a:t>FORYOUR WATCHING!</a:t>
            </a:r>
            <a:endParaRPr lang="zh-CN" altLang="en-US" sz="3200" dirty="0">
              <a:solidFill>
                <a:schemeClr val="tx1">
                  <a:lumMod val="65000"/>
                  <a:lumOff val="35000"/>
                </a:schemeClr>
              </a:solidFill>
              <a:latin typeface="微软雅黑" charset="0"/>
              <a:ea typeface="微软雅黑" charset="0"/>
              <a:cs typeface="微软雅黑" charset="0"/>
            </a:endParaRPr>
          </a:p>
        </p:txBody>
      </p:sp>
      <p:sp>
        <p:nvSpPr>
          <p:cNvPr id="5" name="KSO_Shape"/>
          <p:cNvSpPr/>
          <p:nvPr/>
        </p:nvSpPr>
        <p:spPr bwMode="auto">
          <a:xfrm>
            <a:off x="5546190" y="1018585"/>
            <a:ext cx="637514" cy="720352"/>
          </a:xfrm>
          <a:custGeom>
            <a:avLst/>
            <a:gdLst>
              <a:gd name="T0" fmla="*/ 2147483646 w 4313"/>
              <a:gd name="T1" fmla="*/ 0 h 4874"/>
              <a:gd name="T2" fmla="*/ 2147483646 w 4313"/>
              <a:gd name="T3" fmla="*/ 2147483646 h 4874"/>
              <a:gd name="T4" fmla="*/ 2147483646 w 4313"/>
              <a:gd name="T5" fmla="*/ 2147483646 h 4874"/>
              <a:gd name="T6" fmla="*/ 2147483646 w 4313"/>
              <a:gd name="T7" fmla="*/ 2147483646 h 4874"/>
              <a:gd name="T8" fmla="*/ 2147483646 w 4313"/>
              <a:gd name="T9" fmla="*/ 0 h 4874"/>
              <a:gd name="T10" fmla="*/ 0 w 4313"/>
              <a:gd name="T11" fmla="*/ 2147483646 h 4874"/>
              <a:gd name="T12" fmla="*/ 2147483646 w 4313"/>
              <a:gd name="T13" fmla="*/ 2147483646 h 4874"/>
              <a:gd name="T14" fmla="*/ 2147483646 w 4313"/>
              <a:gd name="T15" fmla="*/ 2147483646 h 4874"/>
              <a:gd name="T16" fmla="*/ 0 w 4313"/>
              <a:gd name="T17" fmla="*/ 2147483646 h 4874"/>
              <a:gd name="T18" fmla="*/ 0 w 4313"/>
              <a:gd name="T19" fmla="*/ 2147483646 h 4874"/>
              <a:gd name="T20" fmla="*/ 2147483646 w 4313"/>
              <a:gd name="T21" fmla="*/ 2147483646 h 4874"/>
              <a:gd name="T22" fmla="*/ 2147483646 w 4313"/>
              <a:gd name="T23" fmla="*/ 2147483646 h 4874"/>
              <a:gd name="T24" fmla="*/ 2147483646 w 4313"/>
              <a:gd name="T25" fmla="*/ 2147483646 h 4874"/>
              <a:gd name="T26" fmla="*/ 2147483646 w 4313"/>
              <a:gd name="T27" fmla="*/ 2147483646 h 4874"/>
              <a:gd name="T28" fmla="*/ 2147483646 w 4313"/>
              <a:gd name="T29" fmla="*/ 2147483646 h 4874"/>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313" h="4874">
                <a:moveTo>
                  <a:pt x="2156" y="0"/>
                </a:moveTo>
                <a:lnTo>
                  <a:pt x="190" y="1135"/>
                </a:lnTo>
                <a:lnTo>
                  <a:pt x="2170" y="2278"/>
                </a:lnTo>
                <a:lnTo>
                  <a:pt x="4136" y="1143"/>
                </a:lnTo>
                <a:lnTo>
                  <a:pt x="2156" y="0"/>
                </a:lnTo>
                <a:close/>
                <a:moveTo>
                  <a:pt x="0" y="3735"/>
                </a:moveTo>
                <a:lnTo>
                  <a:pt x="1973" y="4874"/>
                </a:lnTo>
                <a:lnTo>
                  <a:pt x="1973" y="2589"/>
                </a:lnTo>
                <a:lnTo>
                  <a:pt x="0" y="1450"/>
                </a:lnTo>
                <a:lnTo>
                  <a:pt x="0" y="3735"/>
                </a:lnTo>
                <a:close/>
                <a:moveTo>
                  <a:pt x="2341" y="2604"/>
                </a:moveTo>
                <a:lnTo>
                  <a:pt x="2341" y="4874"/>
                </a:lnTo>
                <a:lnTo>
                  <a:pt x="4313" y="3735"/>
                </a:lnTo>
                <a:lnTo>
                  <a:pt x="4313" y="1465"/>
                </a:lnTo>
                <a:lnTo>
                  <a:pt x="2341" y="2604"/>
                </a:lnTo>
                <a:close/>
              </a:path>
            </a:pathLst>
          </a:custGeom>
          <a:solidFill>
            <a:schemeClr val="accent3"/>
          </a:solidFill>
          <a:ln>
            <a:noFill/>
          </a:ln>
        </p:spPr>
        <p:txBody>
          <a:bodyPr anchor="ctr">
            <a:scene3d>
              <a:camera prst="orthographicFront"/>
              <a:lightRig rig="threePt" dir="t"/>
            </a:scene3d>
            <a:sp3d>
              <a:contourClr>
                <a:srgbClr val="FFFFFF"/>
              </a:contourClr>
            </a:sp3d>
          </a:bodyPr>
          <a:lstStyle/>
          <a:p>
            <a:pPr algn="ctr">
              <a:defRPr/>
            </a:pPr>
            <a:endParaRPr lang="zh-CN" altLang="en-US">
              <a:solidFill>
                <a:schemeClr val="tx1">
                  <a:lumMod val="75000"/>
                  <a:lumOff val="25000"/>
                </a:schemeClr>
              </a:solidFill>
              <a:latin typeface="微软雅黑" charset="0"/>
              <a:ea typeface="微软雅黑" charset="0"/>
              <a:cs typeface="微软雅黑" charset="0"/>
            </a:endParaRPr>
          </a:p>
        </p:txBody>
      </p:sp>
    </p:spTree>
    <p:extLst>
      <p:ext uri="{BB962C8B-B14F-4D97-AF65-F5344CB8AC3E}">
        <p14:creationId xmlns:p14="http://schemas.microsoft.com/office/powerpoint/2010/main" val="108817195"/>
      </p:ext>
    </p:extLst>
  </p:cSld>
  <p:clrMapOvr>
    <a:masterClrMapping/>
  </p:clrMapOvr>
  <p:transition spd="slow">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flipH="1">
            <a:off x="7903227" y="4175577"/>
            <a:ext cx="3809348" cy="523220"/>
          </a:xfrm>
          <a:prstGeom prst="rect">
            <a:avLst/>
          </a:prstGeom>
          <a:noFill/>
        </p:spPr>
        <p:txBody>
          <a:bodyPr wrap="square" rtlCol="0">
            <a:spAutoFit/>
          </a:bodyPr>
          <a:lstStyle/>
          <a:p>
            <a:pPr>
              <a:spcBef>
                <a:spcPts val="600"/>
              </a:spcBef>
            </a:pPr>
            <a:r>
              <a:rPr lang="zh-CN" altLang="en-US" sz="2800" dirty="0">
                <a:solidFill>
                  <a:schemeClr val="accent1"/>
                </a:solidFill>
                <a:latin typeface="微软雅黑" charset="0"/>
                <a:ea typeface="微软雅黑" charset="0"/>
                <a:cs typeface="微软雅黑" charset="0"/>
              </a:rPr>
              <a:t>引言</a:t>
            </a:r>
            <a:endParaRPr lang="en-US" altLang="zh-CN" sz="1200" dirty="0">
              <a:solidFill>
                <a:schemeClr val="tx1">
                  <a:lumMod val="65000"/>
                  <a:lumOff val="35000"/>
                </a:schemeClr>
              </a:solidFill>
              <a:latin typeface="微软雅黑" charset="0"/>
              <a:ea typeface="微软雅黑" charset="0"/>
              <a:cs typeface="微软雅黑" charset="0"/>
            </a:endParaRPr>
          </a:p>
        </p:txBody>
      </p:sp>
      <p:sp>
        <p:nvSpPr>
          <p:cNvPr id="7" name="文本框 6"/>
          <p:cNvSpPr txBox="1"/>
          <p:nvPr/>
        </p:nvSpPr>
        <p:spPr>
          <a:xfrm>
            <a:off x="5038602" y="3798550"/>
            <a:ext cx="2743200" cy="2092881"/>
          </a:xfrm>
          <a:prstGeom prst="rect">
            <a:avLst/>
          </a:prstGeom>
          <a:noFill/>
        </p:spPr>
        <p:txBody>
          <a:bodyPr wrap="square" rtlCol="0">
            <a:spAutoFit/>
          </a:bodyPr>
          <a:lstStyle/>
          <a:p>
            <a:pPr algn="ctr"/>
            <a:r>
              <a:rPr lang="en-US" altLang="zh-CN" sz="13000" dirty="0">
                <a:solidFill>
                  <a:schemeClr val="bg1">
                    <a:lumMod val="75000"/>
                  </a:schemeClr>
                </a:solidFill>
                <a:latin typeface="微软雅黑" charset="0"/>
                <a:ea typeface="微软雅黑" charset="0"/>
                <a:cs typeface="微软雅黑" charset="0"/>
              </a:rPr>
              <a:t>01</a:t>
            </a:r>
            <a:endParaRPr lang="zh-CN" altLang="en-US" sz="13000" dirty="0">
              <a:solidFill>
                <a:schemeClr val="bg1">
                  <a:lumMod val="75000"/>
                </a:schemeClr>
              </a:solidFill>
              <a:latin typeface="微软雅黑" charset="0"/>
              <a:ea typeface="微软雅黑" charset="0"/>
              <a:cs typeface="微软雅黑" charset="0"/>
            </a:endParaRPr>
          </a:p>
        </p:txBody>
      </p:sp>
      <p:grpSp>
        <p:nvGrpSpPr>
          <p:cNvPr id="29" name="组合 28"/>
          <p:cNvGrpSpPr/>
          <p:nvPr/>
        </p:nvGrpSpPr>
        <p:grpSpPr>
          <a:xfrm>
            <a:off x="0" y="-3"/>
            <a:ext cx="7697488" cy="5604389"/>
            <a:chOff x="0" y="-2"/>
            <a:chExt cx="4808931" cy="3501288"/>
          </a:xfrm>
          <a:blipFill>
            <a:blip r:embed="rId3"/>
            <a:srcRect/>
            <a:stretch>
              <a:fillRect/>
            </a:stretch>
          </a:blipFill>
        </p:grpSpPr>
        <p:sp>
          <p:nvSpPr>
            <p:cNvPr id="30" name="等腰三角形 29"/>
            <p:cNvSpPr/>
            <p:nvPr/>
          </p:nvSpPr>
          <p:spPr>
            <a:xfrm rot="5400000">
              <a:off x="-95087" y="95085"/>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1" name="等腰三角形 30"/>
            <p:cNvSpPr/>
            <p:nvPr/>
          </p:nvSpPr>
          <p:spPr>
            <a:xfrm rot="16200000">
              <a:off x="-95085" y="802592"/>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2" name="等腰三角形 31"/>
            <p:cNvSpPr/>
            <p:nvPr/>
          </p:nvSpPr>
          <p:spPr>
            <a:xfrm rot="5400000">
              <a:off x="-95087" y="1510099"/>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3" name="等腰三角形 32"/>
            <p:cNvSpPr/>
            <p:nvPr/>
          </p:nvSpPr>
          <p:spPr>
            <a:xfrm rot="16200000">
              <a:off x="1117298" y="95087"/>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4" name="等腰三角形 33"/>
            <p:cNvSpPr/>
            <p:nvPr/>
          </p:nvSpPr>
          <p:spPr>
            <a:xfrm rot="5400000">
              <a:off x="1110008" y="802592"/>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5" name="等腰三角形 34"/>
            <p:cNvSpPr/>
            <p:nvPr/>
          </p:nvSpPr>
          <p:spPr>
            <a:xfrm rot="16200000">
              <a:off x="1111740" y="151010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6" name="等腰三角形 35"/>
            <p:cNvSpPr/>
            <p:nvPr/>
          </p:nvSpPr>
          <p:spPr>
            <a:xfrm rot="5400000">
              <a:off x="2320159" y="95085"/>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7" name="等腰三角形 36"/>
            <p:cNvSpPr/>
            <p:nvPr/>
          </p:nvSpPr>
          <p:spPr>
            <a:xfrm rot="5400000">
              <a:off x="1110245" y="2217610"/>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8" name="等腰三角形 37"/>
            <p:cNvSpPr/>
            <p:nvPr/>
          </p:nvSpPr>
          <p:spPr>
            <a:xfrm rot="16200000">
              <a:off x="2320159" y="80259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39" name="等腰三角形 38"/>
            <p:cNvSpPr/>
            <p:nvPr/>
          </p:nvSpPr>
          <p:spPr>
            <a:xfrm rot="5400000">
              <a:off x="3525255" y="80259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sp>
        <p:nvSpPr>
          <p:cNvPr id="40" name="等腰三角形 39"/>
          <p:cNvSpPr/>
          <p:nvPr/>
        </p:nvSpPr>
        <p:spPr>
          <a:xfrm rot="5400000">
            <a:off x="7566910" y="4326309"/>
            <a:ext cx="249378" cy="214980"/>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Tree>
  </p:cSld>
  <p:clrMapOvr>
    <a:masterClrMapping/>
  </p:clrMapOvr>
  <p:transition spd="slow">
    <p:split orient="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1614940"/>
            <a:ext cx="12192000" cy="430689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0" name="矩形 9"/>
          <p:cNvSpPr/>
          <p:nvPr/>
        </p:nvSpPr>
        <p:spPr>
          <a:xfrm>
            <a:off x="1059543" y="2128271"/>
            <a:ext cx="3280228" cy="3280228"/>
          </a:xfrm>
          <a:prstGeom prst="rect">
            <a:avLst/>
          </a:prstGeom>
          <a:blipFill>
            <a:blip r:embed="rId3"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1" name="文本框 10"/>
          <p:cNvSpPr txBox="1"/>
          <p:nvPr/>
        </p:nvSpPr>
        <p:spPr>
          <a:xfrm>
            <a:off x="5212378" y="2475723"/>
            <a:ext cx="6379709" cy="2585323"/>
          </a:xfrm>
          <a:prstGeom prst="rect">
            <a:avLst/>
          </a:prstGeom>
          <a:noFill/>
        </p:spPr>
        <p:txBody>
          <a:bodyPr wrap="square" rtlCol="0">
            <a:spAutoFit/>
          </a:bodyPr>
          <a:lstStyle/>
          <a:p>
            <a:r>
              <a:rPr lang="en-US" altLang="zh-CN" dirty="0">
                <a:solidFill>
                  <a:schemeClr val="bg1"/>
                </a:solidFill>
              </a:rPr>
              <a:t>       </a:t>
            </a:r>
            <a:r>
              <a:rPr lang="zh-CN" altLang="zh-CN" dirty="0">
                <a:solidFill>
                  <a:schemeClr val="bg1"/>
                </a:solidFill>
              </a:rPr>
              <a:t>在完成了针对《承闲校园二手购物小程序》软件市场的前期调查，同时与相关开发成员进行了全面探讨和分析的基础上，提出了这份软件规格说明书</a:t>
            </a:r>
          </a:p>
          <a:p>
            <a:r>
              <a:rPr lang="zh-CN" altLang="zh-CN" dirty="0">
                <a:solidFill>
                  <a:schemeClr val="bg1"/>
                </a:solidFill>
              </a:rPr>
              <a:t>此规格说明书对《承闲校园二手购物小程序》软件做了全面细致的用户需求分析，明确所要开发的软件应该具有的功能、性能与界面，使系统分析人员及软件开发人员能够清楚地了解用户的需求，并在此基础上进一步提出概要设计说明书和完成后续设计与开发工作。本说明书的预期读者为客户、业务或需求分析人员、测试人员、用户文档编写者、项目管理人员</a:t>
            </a:r>
          </a:p>
        </p:txBody>
      </p:sp>
      <p:sp>
        <p:nvSpPr>
          <p:cNvPr id="2" name="文本框 1"/>
          <p:cNvSpPr txBox="1"/>
          <p:nvPr/>
        </p:nvSpPr>
        <p:spPr>
          <a:xfrm flipH="1">
            <a:off x="920337" y="543370"/>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编写的目的</a:t>
            </a:r>
            <a:endParaRPr dirty="0">
              <a:latin typeface="微软雅黑" charset="0"/>
              <a:ea typeface="微软雅黑" charset="0"/>
              <a:cs typeface="微软雅黑" charset="0"/>
            </a:endParaRPr>
          </a:p>
        </p:txBody>
      </p:sp>
      <p:sp>
        <p:nvSpPr>
          <p:cNvPr id="3" name="等腰三角形 2"/>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Tree>
  </p:cSld>
  <p:clrMapOvr>
    <a:masterClrMapping/>
  </p:clrMapOvr>
  <p:transition spd="slow">
    <p:split orient="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7682"/>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背景</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6" name="矩形 5"/>
          <p:cNvSpPr/>
          <p:nvPr/>
        </p:nvSpPr>
        <p:spPr>
          <a:xfrm>
            <a:off x="550864" y="1246383"/>
            <a:ext cx="3534004" cy="2558476"/>
          </a:xfrm>
          <a:prstGeom prst="rect">
            <a:avLst/>
          </a:prstGeom>
          <a:blipFill>
            <a:blip r:embed="rId3"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7" name="矩形 6"/>
          <p:cNvSpPr/>
          <p:nvPr/>
        </p:nvSpPr>
        <p:spPr>
          <a:xfrm>
            <a:off x="4346461" y="1246383"/>
            <a:ext cx="3534004" cy="2558476"/>
          </a:xfrm>
          <a:prstGeom prst="rect">
            <a:avLst/>
          </a:prstGeom>
          <a:blipFill>
            <a:blip r:embed="rId4"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8" name="矩形 7"/>
          <p:cNvSpPr/>
          <p:nvPr/>
        </p:nvSpPr>
        <p:spPr>
          <a:xfrm>
            <a:off x="8142059" y="1246382"/>
            <a:ext cx="3534004" cy="2571389"/>
          </a:xfrm>
          <a:prstGeom prst="rect">
            <a:avLst/>
          </a:prstGeom>
          <a:blipFill>
            <a:blip r:embed="rId5"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9" name="矩形 8"/>
          <p:cNvSpPr/>
          <p:nvPr/>
        </p:nvSpPr>
        <p:spPr>
          <a:xfrm>
            <a:off x="550863" y="3819171"/>
            <a:ext cx="3534004" cy="18631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dirty="0"/>
              <a:t>待开发的系统的名称：《承闲校园二手购物小程序》</a:t>
            </a:r>
            <a:endParaRPr dirty="0">
              <a:latin typeface="微软雅黑" charset="0"/>
              <a:ea typeface="微软雅黑" charset="0"/>
              <a:cs typeface="微软雅黑" charset="0"/>
            </a:endParaRPr>
          </a:p>
        </p:txBody>
      </p:sp>
      <p:sp>
        <p:nvSpPr>
          <p:cNvPr id="10" name="矩形 9"/>
          <p:cNvSpPr/>
          <p:nvPr/>
        </p:nvSpPr>
        <p:spPr>
          <a:xfrm>
            <a:off x="4346461" y="3819170"/>
            <a:ext cx="3534004" cy="186317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dirty="0"/>
              <a:t>本项目的任务提出者：李欣飏 </a:t>
            </a:r>
          </a:p>
          <a:p>
            <a:r>
              <a:rPr lang="zh-CN" altLang="zh-CN" dirty="0"/>
              <a:t>开发者：李欣飏、乔寒月、吴智宏 </a:t>
            </a:r>
          </a:p>
          <a:p>
            <a:r>
              <a:rPr lang="zh-CN" altLang="zh-CN" dirty="0"/>
              <a:t>用户：浙江大学城市学院在校大学生</a:t>
            </a:r>
            <a:endParaRPr dirty="0">
              <a:latin typeface="微软雅黑" charset="0"/>
              <a:ea typeface="微软雅黑" charset="0"/>
              <a:cs typeface="微软雅黑" charset="0"/>
            </a:endParaRPr>
          </a:p>
        </p:txBody>
      </p:sp>
      <p:sp>
        <p:nvSpPr>
          <p:cNvPr id="11" name="矩形 10"/>
          <p:cNvSpPr/>
          <p:nvPr/>
        </p:nvSpPr>
        <p:spPr>
          <a:xfrm>
            <a:off x="8142059" y="3817771"/>
            <a:ext cx="3534004" cy="18631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dirty="0"/>
              <a:t>该系统同其他系统或其他机构的基本的相互来往关系：</a:t>
            </a:r>
          </a:p>
          <a:p>
            <a:r>
              <a:rPr lang="zh-CN" altLang="zh-CN" dirty="0"/>
              <a:t>该系统依附于微信平台</a:t>
            </a:r>
          </a:p>
        </p:txBody>
      </p:sp>
      <p:sp>
        <p:nvSpPr>
          <p:cNvPr id="13" name="等腰三角形 12">
            <a:extLst>
              <a:ext uri="{FF2B5EF4-FFF2-40B4-BE49-F238E27FC236}">
                <a16:creationId xmlns:a16="http://schemas.microsoft.com/office/drawing/2014/main" id="{78DE1421-66D8-49B8-9617-34DCA818C82D}"/>
              </a:ext>
            </a:extLst>
          </p:cNvPr>
          <p:cNvSpPr/>
          <p:nvPr/>
        </p:nvSpPr>
        <p:spPr>
          <a:xfrm rot="5400000">
            <a:off x="521304" y="609682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4" name="文本框 13">
            <a:extLst>
              <a:ext uri="{FF2B5EF4-FFF2-40B4-BE49-F238E27FC236}">
                <a16:creationId xmlns:a16="http://schemas.microsoft.com/office/drawing/2014/main" id="{7F074126-9B21-4B9E-957D-11E99512E54A}"/>
              </a:ext>
            </a:extLst>
          </p:cNvPr>
          <p:cNvSpPr txBox="1"/>
          <p:nvPr/>
        </p:nvSpPr>
        <p:spPr>
          <a:xfrm flipH="1">
            <a:off x="920336" y="605072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参考资料</a:t>
            </a:r>
            <a:endParaRPr dirty="0">
              <a:latin typeface="微软雅黑" charset="0"/>
              <a:ea typeface="微软雅黑" charset="0"/>
              <a:cs typeface="微软雅黑" charset="0"/>
            </a:endParaRPr>
          </a:p>
        </p:txBody>
      </p:sp>
      <p:sp>
        <p:nvSpPr>
          <p:cNvPr id="2" name="文本框 1">
            <a:extLst>
              <a:ext uri="{FF2B5EF4-FFF2-40B4-BE49-F238E27FC236}">
                <a16:creationId xmlns:a16="http://schemas.microsoft.com/office/drawing/2014/main" id="{9D2B8778-FDC5-4DC6-B787-C9885D2D0928}"/>
              </a:ext>
            </a:extLst>
          </p:cNvPr>
          <p:cNvSpPr txBox="1"/>
          <p:nvPr/>
        </p:nvSpPr>
        <p:spPr>
          <a:xfrm>
            <a:off x="2752531" y="6067262"/>
            <a:ext cx="7520473" cy="369332"/>
          </a:xfrm>
          <a:prstGeom prst="rect">
            <a:avLst/>
          </a:prstGeom>
          <a:noFill/>
        </p:spPr>
        <p:txBody>
          <a:bodyPr wrap="square" rtlCol="0">
            <a:spAutoFit/>
          </a:bodyPr>
          <a:lstStyle/>
          <a:p>
            <a:r>
              <a:rPr lang="zh-CN" altLang="zh-CN" dirty="0"/>
              <a:t>张海藩、牟永敏，软件工程导论（第六版），清华大学出版社</a:t>
            </a:r>
            <a:r>
              <a:rPr lang="zh-CN" altLang="en-US" dirty="0"/>
              <a:t>。</a:t>
            </a:r>
          </a:p>
        </p:txBody>
      </p:sp>
    </p:spTree>
  </p:cSld>
  <p:clrMapOvr>
    <a:masterClrMapping/>
  </p:clrMapOvr>
  <p:transition spd="slow">
    <p:split orient="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flipH="1">
            <a:off x="7903227" y="4175577"/>
            <a:ext cx="3809348" cy="523220"/>
          </a:xfrm>
          <a:prstGeom prst="rect">
            <a:avLst/>
          </a:prstGeom>
          <a:noFill/>
        </p:spPr>
        <p:txBody>
          <a:bodyPr wrap="square" rtlCol="0">
            <a:spAutoFit/>
          </a:bodyPr>
          <a:lstStyle/>
          <a:p>
            <a:pPr>
              <a:spcBef>
                <a:spcPts val="600"/>
              </a:spcBef>
            </a:pPr>
            <a:r>
              <a:rPr lang="zh-CN" altLang="en-US" sz="2800" dirty="0">
                <a:solidFill>
                  <a:schemeClr val="accent2"/>
                </a:solidFill>
                <a:latin typeface="微软雅黑" charset="0"/>
                <a:ea typeface="微软雅黑" charset="0"/>
                <a:cs typeface="微软雅黑" charset="0"/>
              </a:rPr>
              <a:t>任务概述</a:t>
            </a:r>
            <a:endParaRPr lang="en-US" altLang="zh-CN" sz="1200" dirty="0">
              <a:solidFill>
                <a:schemeClr val="tx1">
                  <a:lumMod val="65000"/>
                  <a:lumOff val="35000"/>
                </a:schemeClr>
              </a:solidFill>
              <a:latin typeface="微软雅黑" charset="0"/>
              <a:ea typeface="微软雅黑" charset="0"/>
              <a:cs typeface="微软雅黑" charset="0"/>
            </a:endParaRPr>
          </a:p>
        </p:txBody>
      </p:sp>
      <p:sp>
        <p:nvSpPr>
          <p:cNvPr id="8" name="文本框 7"/>
          <p:cNvSpPr txBox="1"/>
          <p:nvPr/>
        </p:nvSpPr>
        <p:spPr>
          <a:xfrm>
            <a:off x="5038602" y="3798550"/>
            <a:ext cx="2743200" cy="2092881"/>
          </a:xfrm>
          <a:prstGeom prst="rect">
            <a:avLst/>
          </a:prstGeom>
          <a:noFill/>
        </p:spPr>
        <p:txBody>
          <a:bodyPr wrap="square" rtlCol="0">
            <a:spAutoFit/>
          </a:bodyPr>
          <a:lstStyle/>
          <a:p>
            <a:pPr algn="ctr"/>
            <a:r>
              <a:rPr lang="en-US" altLang="zh-CN" sz="13000" dirty="0">
                <a:solidFill>
                  <a:schemeClr val="bg1">
                    <a:lumMod val="75000"/>
                  </a:schemeClr>
                </a:solidFill>
                <a:latin typeface="微软雅黑" charset="0"/>
                <a:ea typeface="微软雅黑" charset="0"/>
                <a:cs typeface="微软雅黑" charset="0"/>
              </a:rPr>
              <a:t>02</a:t>
            </a:r>
            <a:endParaRPr lang="zh-CN" altLang="en-US" sz="13000" dirty="0">
              <a:solidFill>
                <a:schemeClr val="bg1">
                  <a:lumMod val="75000"/>
                </a:schemeClr>
              </a:solidFill>
              <a:latin typeface="微软雅黑" charset="0"/>
              <a:ea typeface="微软雅黑" charset="0"/>
              <a:cs typeface="微软雅黑" charset="0"/>
            </a:endParaRPr>
          </a:p>
        </p:txBody>
      </p:sp>
      <p:grpSp>
        <p:nvGrpSpPr>
          <p:cNvPr id="9" name="组合 8"/>
          <p:cNvGrpSpPr/>
          <p:nvPr/>
        </p:nvGrpSpPr>
        <p:grpSpPr>
          <a:xfrm>
            <a:off x="0" y="-3"/>
            <a:ext cx="7697488" cy="5604389"/>
            <a:chOff x="0" y="-2"/>
            <a:chExt cx="4808931" cy="3501288"/>
          </a:xfrm>
          <a:blipFill>
            <a:blip r:embed="rId3"/>
            <a:srcRect/>
            <a:stretch>
              <a:fillRect/>
            </a:stretch>
          </a:blipFill>
        </p:grpSpPr>
        <p:sp>
          <p:nvSpPr>
            <p:cNvPr id="10" name="等腰三角形 9"/>
            <p:cNvSpPr/>
            <p:nvPr/>
          </p:nvSpPr>
          <p:spPr>
            <a:xfrm rot="5400000">
              <a:off x="-95087" y="95085"/>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1" name="等腰三角形 10"/>
            <p:cNvSpPr/>
            <p:nvPr/>
          </p:nvSpPr>
          <p:spPr>
            <a:xfrm rot="16200000">
              <a:off x="-95085" y="802592"/>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2" name="等腰三角形 11"/>
            <p:cNvSpPr/>
            <p:nvPr/>
          </p:nvSpPr>
          <p:spPr>
            <a:xfrm rot="5400000">
              <a:off x="-95087" y="1510099"/>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3" name="等腰三角形 12"/>
            <p:cNvSpPr/>
            <p:nvPr/>
          </p:nvSpPr>
          <p:spPr>
            <a:xfrm rot="16200000">
              <a:off x="1117298" y="95087"/>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4" name="等腰三角形 13"/>
            <p:cNvSpPr/>
            <p:nvPr/>
          </p:nvSpPr>
          <p:spPr>
            <a:xfrm rot="5400000">
              <a:off x="1110008" y="802592"/>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5" name="等腰三角形 14"/>
            <p:cNvSpPr/>
            <p:nvPr/>
          </p:nvSpPr>
          <p:spPr>
            <a:xfrm rot="16200000">
              <a:off x="1111740" y="151010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6" name="等腰三角形 15"/>
            <p:cNvSpPr/>
            <p:nvPr/>
          </p:nvSpPr>
          <p:spPr>
            <a:xfrm rot="5400000">
              <a:off x="2320159" y="95085"/>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7" name="等腰三角形 16"/>
            <p:cNvSpPr/>
            <p:nvPr/>
          </p:nvSpPr>
          <p:spPr>
            <a:xfrm rot="5400000">
              <a:off x="1110245" y="2217610"/>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8" name="等腰三角形 17"/>
            <p:cNvSpPr/>
            <p:nvPr/>
          </p:nvSpPr>
          <p:spPr>
            <a:xfrm rot="16200000">
              <a:off x="2320159" y="80259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9" name="等腰三角形 18"/>
            <p:cNvSpPr/>
            <p:nvPr/>
          </p:nvSpPr>
          <p:spPr>
            <a:xfrm rot="5400000">
              <a:off x="3525255" y="802591"/>
              <a:ext cx="1378763" cy="1188589"/>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grpSp>
      <p:sp>
        <p:nvSpPr>
          <p:cNvPr id="21" name="等腰三角形 20"/>
          <p:cNvSpPr/>
          <p:nvPr/>
        </p:nvSpPr>
        <p:spPr>
          <a:xfrm rot="5400000">
            <a:off x="7566910" y="4326309"/>
            <a:ext cx="249378" cy="214980"/>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Tree>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目标</a:t>
            </a:r>
            <a:endParaRPr lang="en-US"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6" name="矩形 5"/>
          <p:cNvSpPr/>
          <p:nvPr/>
        </p:nvSpPr>
        <p:spPr>
          <a:xfrm>
            <a:off x="0" y="1614940"/>
            <a:ext cx="12192000" cy="4306890"/>
          </a:xfrm>
          <a:prstGeom prst="rect">
            <a:avLst/>
          </a:prstGeom>
          <a:blipFill>
            <a:blip r:embed="rId3"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7" name="矩形 6"/>
          <p:cNvSpPr/>
          <p:nvPr/>
        </p:nvSpPr>
        <p:spPr>
          <a:xfrm>
            <a:off x="0" y="1614940"/>
            <a:ext cx="12192000" cy="4306890"/>
          </a:xfrm>
          <a:prstGeom prst="rect">
            <a:avLst/>
          </a:prstGeom>
          <a:solidFill>
            <a:schemeClr val="tx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8" name="矩形 7"/>
          <p:cNvSpPr/>
          <p:nvPr/>
        </p:nvSpPr>
        <p:spPr>
          <a:xfrm>
            <a:off x="0" y="1614940"/>
            <a:ext cx="3036381" cy="21534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9" name="矩形 8"/>
          <p:cNvSpPr/>
          <p:nvPr/>
        </p:nvSpPr>
        <p:spPr>
          <a:xfrm>
            <a:off x="6103746" y="1614940"/>
            <a:ext cx="3036381" cy="21534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0" name="矩形 9"/>
          <p:cNvSpPr/>
          <p:nvPr/>
        </p:nvSpPr>
        <p:spPr>
          <a:xfrm>
            <a:off x="3051873" y="3768385"/>
            <a:ext cx="3036381" cy="21534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1" name="矩形 10"/>
          <p:cNvSpPr/>
          <p:nvPr/>
        </p:nvSpPr>
        <p:spPr>
          <a:xfrm>
            <a:off x="9155619" y="3768385"/>
            <a:ext cx="3036381" cy="215344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2" name="矩形 11"/>
          <p:cNvSpPr/>
          <p:nvPr/>
        </p:nvSpPr>
        <p:spPr>
          <a:xfrm>
            <a:off x="4159535" y="1966442"/>
            <a:ext cx="821058" cy="1323439"/>
          </a:xfrm>
          <a:prstGeom prst="rect">
            <a:avLst/>
          </a:prstGeom>
        </p:spPr>
        <p:txBody>
          <a:bodyPr wrap="none">
            <a:spAutoFit/>
          </a:bodyPr>
          <a:lstStyle/>
          <a:p>
            <a:pPr algn="ctr"/>
            <a:r>
              <a:rPr lang="en-US" altLang="zh-CN" sz="8000" dirty="0">
                <a:solidFill>
                  <a:schemeClr val="bg1"/>
                </a:solidFill>
                <a:latin typeface="微软雅黑" charset="0"/>
                <a:ea typeface="微软雅黑" charset="0"/>
                <a:cs typeface="微软雅黑" charset="0"/>
              </a:rPr>
              <a:t>Z</a:t>
            </a:r>
          </a:p>
        </p:txBody>
      </p:sp>
      <p:sp>
        <p:nvSpPr>
          <p:cNvPr id="13" name="等腰三角形 12"/>
          <p:cNvSpPr/>
          <p:nvPr/>
        </p:nvSpPr>
        <p:spPr>
          <a:xfrm rot="16200000">
            <a:off x="2797994" y="2619971"/>
            <a:ext cx="333393" cy="14338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4" name="等腰三角形 13"/>
          <p:cNvSpPr/>
          <p:nvPr/>
        </p:nvSpPr>
        <p:spPr>
          <a:xfrm rot="5400000">
            <a:off x="2956867" y="4773416"/>
            <a:ext cx="333393" cy="14338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5" name="等腰三角形 14"/>
          <p:cNvSpPr/>
          <p:nvPr/>
        </p:nvSpPr>
        <p:spPr>
          <a:xfrm rot="16200000">
            <a:off x="8901740" y="2619970"/>
            <a:ext cx="333393" cy="14338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6" name="等腰三角形 15"/>
          <p:cNvSpPr/>
          <p:nvPr/>
        </p:nvSpPr>
        <p:spPr>
          <a:xfrm rot="5400000">
            <a:off x="9060613" y="4773416"/>
            <a:ext cx="333393" cy="14338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17" name="矩形 16"/>
          <p:cNvSpPr/>
          <p:nvPr/>
        </p:nvSpPr>
        <p:spPr>
          <a:xfrm>
            <a:off x="10263281" y="1966441"/>
            <a:ext cx="821058" cy="1323439"/>
          </a:xfrm>
          <a:prstGeom prst="rect">
            <a:avLst/>
          </a:prstGeom>
        </p:spPr>
        <p:txBody>
          <a:bodyPr wrap="none">
            <a:spAutoFit/>
          </a:bodyPr>
          <a:lstStyle/>
          <a:p>
            <a:pPr algn="ctr"/>
            <a:r>
              <a:rPr lang="en-US" altLang="zh-CN" sz="8000" dirty="0">
                <a:solidFill>
                  <a:schemeClr val="bg1"/>
                </a:solidFill>
                <a:latin typeface="微软雅黑" charset="0"/>
                <a:ea typeface="微软雅黑" charset="0"/>
                <a:cs typeface="微软雅黑" charset="0"/>
              </a:rPr>
              <a:t>Z</a:t>
            </a:r>
          </a:p>
        </p:txBody>
      </p:sp>
      <p:sp>
        <p:nvSpPr>
          <p:cNvPr id="18" name="矩形 17"/>
          <p:cNvSpPr/>
          <p:nvPr/>
        </p:nvSpPr>
        <p:spPr>
          <a:xfrm>
            <a:off x="1107660" y="4127114"/>
            <a:ext cx="821058" cy="1323439"/>
          </a:xfrm>
          <a:prstGeom prst="rect">
            <a:avLst/>
          </a:prstGeom>
        </p:spPr>
        <p:txBody>
          <a:bodyPr wrap="none">
            <a:spAutoFit/>
          </a:bodyPr>
          <a:lstStyle/>
          <a:p>
            <a:pPr algn="ctr"/>
            <a:r>
              <a:rPr lang="en-US" altLang="zh-CN" sz="8000" dirty="0">
                <a:solidFill>
                  <a:schemeClr val="bg1"/>
                </a:solidFill>
                <a:latin typeface="微软雅黑" charset="0"/>
                <a:ea typeface="微软雅黑" charset="0"/>
                <a:cs typeface="微软雅黑" charset="0"/>
              </a:rPr>
              <a:t>Z</a:t>
            </a:r>
          </a:p>
        </p:txBody>
      </p:sp>
      <p:sp>
        <p:nvSpPr>
          <p:cNvPr id="19" name="矩形 18"/>
          <p:cNvSpPr/>
          <p:nvPr/>
        </p:nvSpPr>
        <p:spPr>
          <a:xfrm>
            <a:off x="7211408" y="4127114"/>
            <a:ext cx="821058" cy="1323439"/>
          </a:xfrm>
          <a:prstGeom prst="rect">
            <a:avLst/>
          </a:prstGeom>
        </p:spPr>
        <p:txBody>
          <a:bodyPr wrap="none">
            <a:spAutoFit/>
          </a:bodyPr>
          <a:lstStyle/>
          <a:p>
            <a:pPr algn="ctr"/>
            <a:r>
              <a:rPr lang="en-US" altLang="zh-CN" sz="8000" dirty="0">
                <a:solidFill>
                  <a:schemeClr val="bg1"/>
                </a:solidFill>
                <a:latin typeface="微软雅黑" charset="0"/>
                <a:ea typeface="微软雅黑" charset="0"/>
                <a:cs typeface="微软雅黑" charset="0"/>
              </a:rPr>
              <a:t>Z</a:t>
            </a:r>
          </a:p>
        </p:txBody>
      </p:sp>
      <p:sp>
        <p:nvSpPr>
          <p:cNvPr id="20" name="文本框 19"/>
          <p:cNvSpPr txBox="1"/>
          <p:nvPr/>
        </p:nvSpPr>
        <p:spPr>
          <a:xfrm flipH="1">
            <a:off x="373122" y="1914524"/>
            <a:ext cx="2290133" cy="1200329"/>
          </a:xfrm>
          <a:prstGeom prst="rect">
            <a:avLst/>
          </a:prstGeom>
          <a:noFill/>
        </p:spPr>
        <p:txBody>
          <a:bodyPr wrap="square" rtlCol="0">
            <a:spAutoFit/>
          </a:bodyPr>
          <a:lstStyle/>
          <a:p>
            <a:r>
              <a:rPr lang="zh-CN" altLang="zh-CN" dirty="0"/>
              <a:t>目标是开发一个校内的网上购物平台，带给用户高效、便利、安全的购物体验</a:t>
            </a:r>
          </a:p>
        </p:txBody>
      </p:sp>
      <p:sp>
        <p:nvSpPr>
          <p:cNvPr id="21" name="文本框 20"/>
          <p:cNvSpPr txBox="1"/>
          <p:nvPr/>
        </p:nvSpPr>
        <p:spPr>
          <a:xfrm flipH="1">
            <a:off x="3425206" y="4067016"/>
            <a:ext cx="2290133" cy="646331"/>
          </a:xfrm>
          <a:prstGeom prst="rect">
            <a:avLst/>
          </a:prstGeom>
          <a:noFill/>
        </p:spPr>
        <p:txBody>
          <a:bodyPr wrap="square" rtlCol="0">
            <a:spAutoFit/>
          </a:bodyPr>
          <a:lstStyle/>
          <a:p>
            <a:r>
              <a:rPr lang="zh-CN" altLang="zh-CN" dirty="0"/>
              <a:t>应用目标：可应用于安卓和</a:t>
            </a:r>
            <a:r>
              <a:rPr lang="en-US" altLang="zh-CN" dirty="0"/>
              <a:t>IOS</a:t>
            </a:r>
            <a:r>
              <a:rPr lang="zh-CN" altLang="zh-CN" dirty="0"/>
              <a:t>的小程序</a:t>
            </a:r>
          </a:p>
        </p:txBody>
      </p:sp>
      <p:sp>
        <p:nvSpPr>
          <p:cNvPr id="22" name="文本框 21"/>
          <p:cNvSpPr txBox="1"/>
          <p:nvPr/>
        </p:nvSpPr>
        <p:spPr>
          <a:xfrm flipH="1">
            <a:off x="9528742" y="4067016"/>
            <a:ext cx="2290133" cy="646331"/>
          </a:xfrm>
          <a:prstGeom prst="rect">
            <a:avLst/>
          </a:prstGeom>
          <a:noFill/>
        </p:spPr>
        <p:txBody>
          <a:bodyPr wrap="square" rtlCol="0">
            <a:spAutoFit/>
          </a:bodyPr>
          <a:lstStyle/>
          <a:p>
            <a:pPr>
              <a:spcBef>
                <a:spcPts val="600"/>
              </a:spcBef>
            </a:pPr>
            <a:r>
              <a:rPr lang="zh-CN" altLang="zh-CN" dirty="0"/>
              <a:t>与其它系统的关系：依附于微信平台</a:t>
            </a:r>
            <a:endParaRPr lang="en-US" altLang="zh-CN" sz="1400" dirty="0">
              <a:solidFill>
                <a:schemeClr val="bg1"/>
              </a:solidFill>
              <a:latin typeface="微软雅黑" charset="0"/>
              <a:ea typeface="微软雅黑" charset="0"/>
              <a:cs typeface="微软雅黑" charset="0"/>
            </a:endParaRPr>
          </a:p>
        </p:txBody>
      </p:sp>
      <p:sp>
        <p:nvSpPr>
          <p:cNvPr id="23" name="文本框 22"/>
          <p:cNvSpPr txBox="1"/>
          <p:nvPr/>
        </p:nvSpPr>
        <p:spPr>
          <a:xfrm flipH="1">
            <a:off x="6476869" y="1914524"/>
            <a:ext cx="2290133" cy="369332"/>
          </a:xfrm>
          <a:prstGeom prst="rect">
            <a:avLst/>
          </a:prstGeom>
          <a:noFill/>
        </p:spPr>
        <p:txBody>
          <a:bodyPr wrap="square" rtlCol="0">
            <a:spAutoFit/>
          </a:bodyPr>
          <a:lstStyle/>
          <a:p>
            <a:r>
              <a:rPr lang="zh-CN" altLang="zh-CN" dirty="0"/>
              <a:t>作用范围：随时随地</a:t>
            </a:r>
          </a:p>
        </p:txBody>
      </p:sp>
    </p:spTree>
  </p:cSld>
  <p:clrMapOvr>
    <a:masterClrMapping/>
  </p:clrMapOvr>
  <p:transition spd="slow">
    <p:split orient="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用户的特点</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6" name="矩形 5"/>
          <p:cNvSpPr/>
          <p:nvPr/>
        </p:nvSpPr>
        <p:spPr>
          <a:xfrm>
            <a:off x="623888" y="1555502"/>
            <a:ext cx="3659354" cy="4470984"/>
          </a:xfrm>
          <a:prstGeom prst="rect">
            <a:avLst/>
          </a:prstGeom>
          <a:blipFill>
            <a:blip r:embed="rId3" cstate="email"/>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7" name="文本框 6"/>
          <p:cNvSpPr txBox="1"/>
          <p:nvPr/>
        </p:nvSpPr>
        <p:spPr>
          <a:xfrm flipH="1">
            <a:off x="4905828" y="1555502"/>
            <a:ext cx="6770234" cy="646331"/>
          </a:xfrm>
          <a:prstGeom prst="rect">
            <a:avLst/>
          </a:prstGeom>
          <a:noFill/>
        </p:spPr>
        <p:txBody>
          <a:bodyPr wrap="square" rtlCol="0">
            <a:spAutoFit/>
          </a:bodyPr>
          <a:lstStyle/>
          <a:p>
            <a:r>
              <a:rPr lang="zh-CN" altLang="zh-CN" dirty="0"/>
              <a:t>本系统的最终用户的特点：均为浙江大学城市学院在校大学生，所有交易均在校内进行</a:t>
            </a:r>
          </a:p>
        </p:txBody>
      </p:sp>
      <p:sp>
        <p:nvSpPr>
          <p:cNvPr id="8" name="文本框 7"/>
          <p:cNvSpPr txBox="1"/>
          <p:nvPr/>
        </p:nvSpPr>
        <p:spPr>
          <a:xfrm flipH="1">
            <a:off x="4905828" y="3560765"/>
            <a:ext cx="6770234" cy="369332"/>
          </a:xfrm>
          <a:prstGeom prst="rect">
            <a:avLst/>
          </a:prstGeom>
          <a:noFill/>
        </p:spPr>
        <p:txBody>
          <a:bodyPr wrap="square" rtlCol="0">
            <a:spAutoFit/>
          </a:bodyPr>
          <a:lstStyle/>
          <a:p>
            <a:r>
              <a:rPr lang="zh-CN" altLang="zh-CN" dirty="0"/>
              <a:t>本系统的预期使用频度：</a:t>
            </a:r>
            <a:r>
              <a:rPr lang="en-US" altLang="zh-CN" dirty="0"/>
              <a:t>24</a:t>
            </a:r>
            <a:r>
              <a:rPr lang="zh-CN" altLang="zh-CN" dirty="0"/>
              <a:t>小时随时随地随心所欲</a:t>
            </a:r>
          </a:p>
        </p:txBody>
      </p:sp>
      <p:cxnSp>
        <p:nvCxnSpPr>
          <p:cNvPr id="9" name="直接连接符 8"/>
          <p:cNvCxnSpPr/>
          <p:nvPr/>
        </p:nvCxnSpPr>
        <p:spPr>
          <a:xfrm>
            <a:off x="4712870" y="1555502"/>
            <a:ext cx="0" cy="37648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4712870" y="3560765"/>
            <a:ext cx="0" cy="37648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27097D50-A0BA-4947-9125-87159C94EAE9}"/>
              </a:ext>
            </a:extLst>
          </p:cNvPr>
          <p:cNvCxnSpPr/>
          <p:nvPr/>
        </p:nvCxnSpPr>
        <p:spPr>
          <a:xfrm>
            <a:off x="4712870" y="2593492"/>
            <a:ext cx="0" cy="37648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B1562B12-0CD2-40A4-8161-3F8830A5FD93}"/>
              </a:ext>
            </a:extLst>
          </p:cNvPr>
          <p:cNvSpPr txBox="1"/>
          <p:nvPr/>
        </p:nvSpPr>
        <p:spPr>
          <a:xfrm flipH="1">
            <a:off x="4905828" y="2593492"/>
            <a:ext cx="6770234" cy="369332"/>
          </a:xfrm>
          <a:prstGeom prst="rect">
            <a:avLst/>
          </a:prstGeom>
          <a:noFill/>
        </p:spPr>
        <p:txBody>
          <a:bodyPr wrap="square" rtlCol="0">
            <a:spAutoFit/>
          </a:bodyPr>
          <a:lstStyle/>
          <a:p>
            <a:r>
              <a:rPr lang="zh-CN" altLang="zh-CN" dirty="0"/>
              <a:t>操作人员、维护人员均为在校大二软件工程专业学生</a:t>
            </a:r>
          </a:p>
        </p:txBody>
      </p:sp>
    </p:spTree>
  </p:cSld>
  <p:clrMapOvr>
    <a:masterClrMapping/>
  </p:clrMapOvr>
  <p:transition spd="slow">
    <p:split orient="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flipH="1">
            <a:off x="920337" y="559905"/>
            <a:ext cx="2978563" cy="461665"/>
          </a:xfrm>
          <a:prstGeom prst="rect">
            <a:avLst/>
          </a:prstGeom>
          <a:noFill/>
        </p:spPr>
        <p:txBody>
          <a:bodyPr wrap="square" rtlCol="0">
            <a:spAutoFit/>
          </a:bodyPr>
          <a:lstStyle/>
          <a:p>
            <a:r>
              <a:rPr lang="zh-CN" altLang="en-US" sz="2400" dirty="0">
                <a:solidFill>
                  <a:schemeClr val="tx1">
                    <a:lumMod val="65000"/>
                    <a:lumOff val="35000"/>
                  </a:schemeClr>
                </a:solidFill>
                <a:latin typeface="微软雅黑" charset="0"/>
                <a:ea typeface="微软雅黑" charset="0"/>
                <a:cs typeface="微软雅黑" charset="0"/>
              </a:rPr>
              <a:t>假定和约束</a:t>
            </a:r>
            <a:endParaRPr dirty="0">
              <a:latin typeface="微软雅黑" charset="0"/>
              <a:ea typeface="微软雅黑" charset="0"/>
              <a:cs typeface="微软雅黑" charset="0"/>
            </a:endParaRPr>
          </a:p>
        </p:txBody>
      </p:sp>
      <p:sp>
        <p:nvSpPr>
          <p:cNvPr id="5" name="等腰三角形 4"/>
          <p:cNvSpPr/>
          <p:nvPr/>
        </p:nvSpPr>
        <p:spPr>
          <a:xfrm rot="5400000">
            <a:off x="521304" y="606001"/>
            <a:ext cx="428592" cy="369474"/>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6" name="矩形 5"/>
          <p:cNvSpPr/>
          <p:nvPr/>
        </p:nvSpPr>
        <p:spPr>
          <a:xfrm>
            <a:off x="550863" y="1695796"/>
            <a:ext cx="5545137" cy="4355869"/>
          </a:xfrm>
          <a:prstGeom prst="rect">
            <a:avLst/>
          </a:prstGeom>
          <a:blipFill>
            <a:blip r:embed="rId3" cstate="email"/>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charset="0"/>
              <a:ea typeface="微软雅黑" charset="0"/>
              <a:cs typeface="微软雅黑" charset="0"/>
            </a:endParaRPr>
          </a:p>
        </p:txBody>
      </p:sp>
      <p:sp>
        <p:nvSpPr>
          <p:cNvPr id="7" name="文本框 6"/>
          <p:cNvSpPr txBox="1"/>
          <p:nvPr/>
        </p:nvSpPr>
        <p:spPr>
          <a:xfrm flipH="1">
            <a:off x="6698340" y="1695796"/>
            <a:ext cx="5493655" cy="1200329"/>
          </a:xfrm>
          <a:prstGeom prst="rect">
            <a:avLst/>
          </a:prstGeom>
          <a:noFill/>
        </p:spPr>
        <p:txBody>
          <a:bodyPr wrap="square" rtlCol="0">
            <a:spAutoFit/>
          </a:bodyPr>
          <a:lstStyle/>
          <a:p>
            <a:r>
              <a:rPr lang="zh-CN" altLang="zh-CN" dirty="0"/>
              <a:t>时间限制：本学期期末。</a:t>
            </a:r>
          </a:p>
          <a:p>
            <a:r>
              <a:rPr lang="zh-CN" altLang="zh-CN" dirty="0"/>
              <a:t>人员限制；三人小组（乔寒月、李欣飏、吴智宏）。</a:t>
            </a:r>
          </a:p>
          <a:p>
            <a:r>
              <a:rPr lang="zh-CN" altLang="zh-CN" dirty="0"/>
              <a:t>技术限制：三人尚未具备成熟的开发软件的技术。</a:t>
            </a:r>
          </a:p>
          <a:p>
            <a:r>
              <a:rPr lang="zh-CN" altLang="zh-CN" dirty="0"/>
              <a:t>资金限制：开发资金在千元以内。</a:t>
            </a:r>
            <a:endParaRPr lang="en-US" altLang="zh-CN" sz="1400" dirty="0">
              <a:solidFill>
                <a:schemeClr val="tx1">
                  <a:lumMod val="65000"/>
                  <a:lumOff val="35000"/>
                </a:schemeClr>
              </a:solidFill>
              <a:latin typeface="微软雅黑" charset="0"/>
              <a:ea typeface="微软雅黑" charset="0"/>
              <a:cs typeface="微软雅黑" charset="0"/>
            </a:endParaRPr>
          </a:p>
        </p:txBody>
      </p:sp>
      <p:cxnSp>
        <p:nvCxnSpPr>
          <p:cNvPr id="8" name="直接连接符 7"/>
          <p:cNvCxnSpPr/>
          <p:nvPr/>
        </p:nvCxnSpPr>
        <p:spPr>
          <a:xfrm>
            <a:off x="6505384" y="1695796"/>
            <a:ext cx="0" cy="376488"/>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blinds dir="vert"/>
  </p:transition>
</p:sld>
</file>

<file path=ppt/theme/theme1.xml><?xml version="1.0" encoding="utf-8"?>
<a:theme xmlns:a="http://schemas.openxmlformats.org/drawingml/2006/main" name="Office 主题">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自定义 10">
      <a:majorFont>
        <a:latin typeface="Roboto"/>
        <a:ea typeface="微软雅黑"/>
        <a:cs typeface=""/>
      </a:majorFont>
      <a:minorFont>
        <a:latin typeface="Roboto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TotalTime>
  <Words>1506</Words>
  <Application>Microsoft Office PowerPoint</Application>
  <PresentationFormat>宽屏</PresentationFormat>
  <Paragraphs>247</Paragraphs>
  <Slides>26</Slides>
  <Notes>26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26</vt:i4>
      </vt:variant>
    </vt:vector>
  </HeadingPairs>
  <TitlesOfParts>
    <vt:vector size="35" baseType="lpstr">
      <vt:lpstr>Roboto Light</vt:lpstr>
      <vt:lpstr>方正正大黑简体</vt:lpstr>
      <vt:lpstr>宋体</vt:lpstr>
      <vt:lpstr>微软雅黑</vt:lpstr>
      <vt:lpstr>Arial</vt:lpstr>
      <vt:lpstr>Calibri</vt:lpstr>
      <vt:lpstr>Symbol</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工作汇报总结类</dc:title>
  <dc:subject>RP</dc:subject>
  <dc:creator>rabbitbaby</dc:creator>
  <cp:keywords>RP</cp:keywords>
  <dc:description>RP</dc:description>
  <cp:lastModifiedBy>hanyue qiao</cp:lastModifiedBy>
  <cp:revision>104</cp:revision>
  <dcterms:created xsi:type="dcterms:W3CDTF">2015-09-11T13:14:00Z</dcterms:created>
  <dcterms:modified xsi:type="dcterms:W3CDTF">2019-04-06T15:58:09Z</dcterms:modified>
  <cp:category>RP</cp:category>
  <cp:contentStatus>RP</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2052-10.1.0.5346</vt:lpwstr>
  </property>
</Properties>
</file>

<file path=docProps/thumbnail.jpeg>
</file>